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9" r:id="rId3"/>
    <p:sldId id="262" r:id="rId4"/>
    <p:sldId id="291" r:id="rId5"/>
    <p:sldId id="269" r:id="rId6"/>
    <p:sldId id="270" r:id="rId7"/>
    <p:sldId id="271" r:id="rId8"/>
    <p:sldId id="272" r:id="rId9"/>
    <p:sldId id="306" r:id="rId10"/>
    <p:sldId id="278" r:id="rId11"/>
    <p:sldId id="307" r:id="rId12"/>
    <p:sldId id="279" r:id="rId13"/>
    <p:sldId id="308" r:id="rId14"/>
    <p:sldId id="280" r:id="rId15"/>
    <p:sldId id="283" r:id="rId16"/>
    <p:sldId id="310" r:id="rId17"/>
    <p:sldId id="309" r:id="rId18"/>
    <p:sldId id="292" r:id="rId19"/>
    <p:sldId id="288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12" r:id="rId29"/>
    <p:sldId id="313" r:id="rId30"/>
    <p:sldId id="315" r:id="rId31"/>
    <p:sldId id="314" r:id="rId32"/>
    <p:sldId id="316" r:id="rId33"/>
    <p:sldId id="319" r:id="rId34"/>
    <p:sldId id="320" r:id="rId35"/>
    <p:sldId id="322" r:id="rId36"/>
    <p:sldId id="323" r:id="rId37"/>
    <p:sldId id="321" r:id="rId38"/>
    <p:sldId id="282" r:id="rId39"/>
    <p:sldId id="266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33"/>
    <p:restoredTop sz="96671"/>
  </p:normalViewPr>
  <p:slideViewPr>
    <p:cSldViewPr snapToGrid="0" snapToObjects="1">
      <p:cViewPr varScale="1">
        <p:scale>
          <a:sx n="138" d="100"/>
          <a:sy n="138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8D669-EB04-A947-B674-81C86EB0FB01}" type="doc">
      <dgm:prSet loTypeId="urn:microsoft.com/office/officeart/2005/8/layout/chevron1" loCatId="" qsTypeId="urn:microsoft.com/office/officeart/2005/8/quickstyle/simple5" qsCatId="simple" csTypeId="urn:microsoft.com/office/officeart/2005/8/colors/colorful3" csCatId="colorful" phldr="1"/>
      <dgm:spPr/>
    </dgm:pt>
    <dgm:pt modelId="{B13F0F6A-CB2C-6A40-9232-2ADBF716A5A9}">
      <dgm:prSet phldrT="[Tekst]"/>
      <dgm:spPr/>
      <dgm:t>
        <a:bodyPr/>
        <a:lstStyle/>
        <a:p>
          <a:r>
            <a:rPr lang="en-GB" dirty="0"/>
            <a:t>Stent-mediated stress</a:t>
          </a:r>
        </a:p>
      </dgm:t>
    </dgm:pt>
    <dgm:pt modelId="{4BBAAEF3-174B-C145-B288-E34AF5129ED4}" type="parTrans" cxnId="{439045B4-E85E-A747-8142-FBD45E03903A}">
      <dgm:prSet/>
      <dgm:spPr/>
      <dgm:t>
        <a:bodyPr/>
        <a:lstStyle/>
        <a:p>
          <a:endParaRPr lang="en-GB"/>
        </a:p>
      </dgm:t>
    </dgm:pt>
    <dgm:pt modelId="{F00005A3-44CF-A048-AE6C-689B4B7C8E3F}" type="sibTrans" cxnId="{439045B4-E85E-A747-8142-FBD45E03903A}">
      <dgm:prSet/>
      <dgm:spPr/>
      <dgm:t>
        <a:bodyPr/>
        <a:lstStyle/>
        <a:p>
          <a:endParaRPr lang="en-GB"/>
        </a:p>
      </dgm:t>
    </dgm:pt>
    <dgm:pt modelId="{2CE05034-6239-7C48-9001-1B3C714FF447}">
      <dgm:prSet phldrT="[Tekst]"/>
      <dgm:spPr/>
      <dgm:t>
        <a:bodyPr/>
        <a:lstStyle/>
        <a:p>
          <a:r>
            <a:rPr lang="en-GB" dirty="0"/>
            <a:t>Neointima formation</a:t>
          </a:r>
        </a:p>
      </dgm:t>
    </dgm:pt>
    <dgm:pt modelId="{93C95D9F-2579-7D41-91E4-16986DDA8077}" type="parTrans" cxnId="{011F69D9-1338-F34A-A056-495378452F72}">
      <dgm:prSet/>
      <dgm:spPr/>
      <dgm:t>
        <a:bodyPr/>
        <a:lstStyle/>
        <a:p>
          <a:endParaRPr lang="en-GB"/>
        </a:p>
      </dgm:t>
    </dgm:pt>
    <dgm:pt modelId="{2F94E054-601F-244A-9045-014D3618CF9F}" type="sibTrans" cxnId="{011F69D9-1338-F34A-A056-495378452F72}">
      <dgm:prSet/>
      <dgm:spPr/>
      <dgm:t>
        <a:bodyPr/>
        <a:lstStyle/>
        <a:p>
          <a:endParaRPr lang="en-GB"/>
        </a:p>
      </dgm:t>
    </dgm:pt>
    <dgm:pt modelId="{F5D0186F-DA58-714B-A32C-45477D3991A3}">
      <dgm:prSet phldrT="[Tekst]"/>
      <dgm:spPr/>
      <dgm:t>
        <a:bodyPr/>
        <a:lstStyle/>
        <a:p>
          <a:r>
            <a:rPr lang="en-GB" dirty="0"/>
            <a:t>Stent restenosis</a:t>
          </a:r>
        </a:p>
      </dgm:t>
    </dgm:pt>
    <dgm:pt modelId="{3A645EC4-8510-D24C-8329-5493E372FF5D}" type="parTrans" cxnId="{2DCD86D6-88A7-E845-9A4D-D5E0183D8FD9}">
      <dgm:prSet/>
      <dgm:spPr/>
      <dgm:t>
        <a:bodyPr/>
        <a:lstStyle/>
        <a:p>
          <a:endParaRPr lang="en-GB"/>
        </a:p>
      </dgm:t>
    </dgm:pt>
    <dgm:pt modelId="{A71B20A2-1E71-754B-94F0-840DC81CF86C}" type="sibTrans" cxnId="{2DCD86D6-88A7-E845-9A4D-D5E0183D8FD9}">
      <dgm:prSet/>
      <dgm:spPr/>
      <dgm:t>
        <a:bodyPr/>
        <a:lstStyle/>
        <a:p>
          <a:endParaRPr lang="en-GB"/>
        </a:p>
      </dgm:t>
    </dgm:pt>
    <dgm:pt modelId="{5CA3CB4A-CF48-6E4F-A9E6-B73DF32E4B98}" type="pres">
      <dgm:prSet presAssocID="{24A8D669-EB04-A947-B674-81C86EB0FB01}" presName="Name0" presStyleCnt="0">
        <dgm:presLayoutVars>
          <dgm:dir/>
          <dgm:animLvl val="lvl"/>
          <dgm:resizeHandles val="exact"/>
        </dgm:presLayoutVars>
      </dgm:prSet>
      <dgm:spPr/>
    </dgm:pt>
    <dgm:pt modelId="{2494572A-0FAF-5A41-A435-6DF143F6D574}" type="pres">
      <dgm:prSet presAssocID="{B13F0F6A-CB2C-6A40-9232-2ADBF716A5A9}" presName="parTxOnly" presStyleLbl="node1" presStyleIdx="0" presStyleCnt="3" custLinFactNeighborY="2130">
        <dgm:presLayoutVars>
          <dgm:chMax val="0"/>
          <dgm:chPref val="0"/>
          <dgm:bulletEnabled val="1"/>
        </dgm:presLayoutVars>
      </dgm:prSet>
      <dgm:spPr/>
    </dgm:pt>
    <dgm:pt modelId="{391C62DF-A984-B44F-BE28-CC2F3FD1CA26}" type="pres">
      <dgm:prSet presAssocID="{F00005A3-44CF-A048-AE6C-689B4B7C8E3F}" presName="parTxOnlySpace" presStyleCnt="0"/>
      <dgm:spPr/>
    </dgm:pt>
    <dgm:pt modelId="{D483C757-A196-B541-B610-444DF832A3D2}" type="pres">
      <dgm:prSet presAssocID="{2CE05034-6239-7C48-9001-1B3C714FF44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AE13383-4525-EF4A-853D-F7C3A6D0CF89}" type="pres">
      <dgm:prSet presAssocID="{2F94E054-601F-244A-9045-014D3618CF9F}" presName="parTxOnlySpace" presStyleCnt="0"/>
      <dgm:spPr/>
    </dgm:pt>
    <dgm:pt modelId="{D98D7AFB-6B34-4545-A9A5-B6106C8DD745}" type="pres">
      <dgm:prSet presAssocID="{F5D0186F-DA58-714B-A32C-45477D3991A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26A5829-6823-6447-BA5F-2195C285A5D5}" type="presOf" srcId="{24A8D669-EB04-A947-B674-81C86EB0FB01}" destId="{5CA3CB4A-CF48-6E4F-A9E6-B73DF32E4B98}" srcOrd="0" destOrd="0" presId="urn:microsoft.com/office/officeart/2005/8/layout/chevron1"/>
    <dgm:cxn modelId="{2243A289-C954-0543-953F-EFB1F9DDEB9F}" type="presOf" srcId="{F5D0186F-DA58-714B-A32C-45477D3991A3}" destId="{D98D7AFB-6B34-4545-A9A5-B6106C8DD745}" srcOrd="0" destOrd="0" presId="urn:microsoft.com/office/officeart/2005/8/layout/chevron1"/>
    <dgm:cxn modelId="{43362399-E2F9-DB47-BADA-10FACDCAA994}" type="presOf" srcId="{B13F0F6A-CB2C-6A40-9232-2ADBF716A5A9}" destId="{2494572A-0FAF-5A41-A435-6DF143F6D574}" srcOrd="0" destOrd="0" presId="urn:microsoft.com/office/officeart/2005/8/layout/chevron1"/>
    <dgm:cxn modelId="{439045B4-E85E-A747-8142-FBD45E03903A}" srcId="{24A8D669-EB04-A947-B674-81C86EB0FB01}" destId="{B13F0F6A-CB2C-6A40-9232-2ADBF716A5A9}" srcOrd="0" destOrd="0" parTransId="{4BBAAEF3-174B-C145-B288-E34AF5129ED4}" sibTransId="{F00005A3-44CF-A048-AE6C-689B4B7C8E3F}"/>
    <dgm:cxn modelId="{2DCD86D6-88A7-E845-9A4D-D5E0183D8FD9}" srcId="{24A8D669-EB04-A947-B674-81C86EB0FB01}" destId="{F5D0186F-DA58-714B-A32C-45477D3991A3}" srcOrd="2" destOrd="0" parTransId="{3A645EC4-8510-D24C-8329-5493E372FF5D}" sibTransId="{A71B20A2-1E71-754B-94F0-840DC81CF86C}"/>
    <dgm:cxn modelId="{011F69D9-1338-F34A-A056-495378452F72}" srcId="{24A8D669-EB04-A947-B674-81C86EB0FB01}" destId="{2CE05034-6239-7C48-9001-1B3C714FF447}" srcOrd="1" destOrd="0" parTransId="{93C95D9F-2579-7D41-91E4-16986DDA8077}" sibTransId="{2F94E054-601F-244A-9045-014D3618CF9F}"/>
    <dgm:cxn modelId="{3D747DFC-775A-A54F-B914-55AECAF4D45D}" type="presOf" srcId="{2CE05034-6239-7C48-9001-1B3C714FF447}" destId="{D483C757-A196-B541-B610-444DF832A3D2}" srcOrd="0" destOrd="0" presId="urn:microsoft.com/office/officeart/2005/8/layout/chevron1"/>
    <dgm:cxn modelId="{A487B230-09F0-4C49-80E1-CBBAEE9342B8}" type="presParOf" srcId="{5CA3CB4A-CF48-6E4F-A9E6-B73DF32E4B98}" destId="{2494572A-0FAF-5A41-A435-6DF143F6D574}" srcOrd="0" destOrd="0" presId="urn:microsoft.com/office/officeart/2005/8/layout/chevron1"/>
    <dgm:cxn modelId="{1AEF77EF-5FFE-674E-B055-3CFDF9EB1A73}" type="presParOf" srcId="{5CA3CB4A-CF48-6E4F-A9E6-B73DF32E4B98}" destId="{391C62DF-A984-B44F-BE28-CC2F3FD1CA26}" srcOrd="1" destOrd="0" presId="urn:microsoft.com/office/officeart/2005/8/layout/chevron1"/>
    <dgm:cxn modelId="{1AA28827-A825-084F-9DAA-74797C7E0FDD}" type="presParOf" srcId="{5CA3CB4A-CF48-6E4F-A9E6-B73DF32E4B98}" destId="{D483C757-A196-B541-B610-444DF832A3D2}" srcOrd="2" destOrd="0" presId="urn:microsoft.com/office/officeart/2005/8/layout/chevron1"/>
    <dgm:cxn modelId="{0C43D267-4691-4F4F-BD3C-2C8EE6329A2E}" type="presParOf" srcId="{5CA3CB4A-CF48-6E4F-A9E6-B73DF32E4B98}" destId="{AAE13383-4525-EF4A-853D-F7C3A6D0CF89}" srcOrd="3" destOrd="0" presId="urn:microsoft.com/office/officeart/2005/8/layout/chevron1"/>
    <dgm:cxn modelId="{665F6AAD-3D52-1949-8A32-19D6B6303B02}" type="presParOf" srcId="{5CA3CB4A-CF48-6E4F-A9E6-B73DF32E4B98}" destId="{D98D7AFB-6B34-4545-A9A5-B6106C8DD74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4572A-0FAF-5A41-A435-6DF143F6D574}">
      <dsp:nvSpPr>
        <dsp:cNvPr id="0" name=""/>
        <dsp:cNvSpPr/>
      </dsp:nvSpPr>
      <dsp:spPr>
        <a:xfrm>
          <a:off x="2104" y="1369811"/>
          <a:ext cx="2563468" cy="102538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Stent-mediated stress</a:t>
          </a:r>
        </a:p>
      </dsp:txBody>
      <dsp:txXfrm>
        <a:off x="514798" y="1369811"/>
        <a:ext cx="1538081" cy="1025387"/>
      </dsp:txXfrm>
    </dsp:sp>
    <dsp:sp modelId="{D483C757-A196-B541-B610-444DF832A3D2}">
      <dsp:nvSpPr>
        <dsp:cNvPr id="0" name=""/>
        <dsp:cNvSpPr/>
      </dsp:nvSpPr>
      <dsp:spPr>
        <a:xfrm>
          <a:off x="2309225" y="1347970"/>
          <a:ext cx="2563468" cy="1025387"/>
        </a:xfrm>
        <a:prstGeom prst="chevron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Neointima formation</a:t>
          </a:r>
        </a:p>
      </dsp:txBody>
      <dsp:txXfrm>
        <a:off x="2821919" y="1347970"/>
        <a:ext cx="1538081" cy="1025387"/>
      </dsp:txXfrm>
    </dsp:sp>
    <dsp:sp modelId="{D98D7AFB-6B34-4545-A9A5-B6106C8DD745}">
      <dsp:nvSpPr>
        <dsp:cNvPr id="0" name=""/>
        <dsp:cNvSpPr/>
      </dsp:nvSpPr>
      <dsp:spPr>
        <a:xfrm>
          <a:off x="4616347" y="1347970"/>
          <a:ext cx="2563468" cy="1025387"/>
        </a:xfrm>
        <a:prstGeom prst="chevron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Stent restenosis</a:t>
          </a:r>
        </a:p>
      </dsp:txBody>
      <dsp:txXfrm>
        <a:off x="5129041" y="1347970"/>
        <a:ext cx="1538081" cy="1025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33AEA-E84D-F14C-B46A-B2F338C3834D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70441-B952-1845-A9D3-AC782288318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84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C9D32-52A6-1A43-A6F5-8B59996BA3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183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328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532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Smad3 proliferation VSMC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4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453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C9D32-52A6-1A43-A6F5-8B59996BA30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786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C9D32-52A6-1A43-A6F5-8B59996BA3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76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Polyvinylidene</a:t>
            </a:r>
            <a:r>
              <a:rPr lang="nl-NL" dirty="0"/>
              <a:t> fluoride (PVDF)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82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17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68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9C7C6-EC8D-3143-AFB1-AC8BA36BA2C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75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93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86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70441-B952-1845-A9D3-AC782288318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64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8970B-0DC5-A54E-B8DC-14B11990F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2294D91-4872-494A-B4FC-299871656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081636-A150-1E4A-BB16-FD169B9D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27BAFE-1966-EF4B-88FE-E032EC4F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317561-106A-BE46-98EC-1577AF01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737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8AD477-2093-A74F-804B-72912A73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96ECA45-3D7A-1B4A-B5D8-1D532F567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20263A6-DB9A-874F-A262-C2441EE0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F68515-4251-6546-9272-2988903F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726DA9-333C-DC47-9C25-51299C5B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955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F638DBC-3CF0-6348-8163-378A668BD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A6CA095-FB11-5B4B-A45D-75EDD4649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7E62B2-5250-D34C-AA25-2BFD7E2E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EBDAF8F-CCCE-4F49-B25A-508CC3A9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0EF72F-AE91-2642-8050-BC5F1CCA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48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67D1FC-5677-4844-80AB-4AC60B60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C413BA-FA4F-8A45-AA9F-850995525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129E54-33D2-C54E-9144-75DC88F4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889C0A-471C-4E4D-B627-C99C3F3C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C7D815-9B75-7144-B42E-27B1FD5D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75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94940-12A9-0841-9102-77807A78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50DDB1-C12F-6B46-A322-BB64B25B2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0EE3407-2CB5-914F-87D9-0D200AE67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69CDE0-CF09-DB48-A29C-FC3751F50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19A7FF-B459-7B45-99AE-49D7890D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96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EE8F1-80C8-0842-9B5A-ABB7E8C7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E4CB6-AC75-9846-87B6-C0FE9962B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323C1B1-619F-204C-B340-3B9A7DA77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B0A6FCF-EB80-4242-BCE1-B16737CF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E4A9D4F-E741-4F4B-A5B9-CE77EC00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AFDC03-2496-D544-8C99-B38856134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59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14EE74-CBA5-2046-BA40-EB62CA3D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AEAFB1-5A8B-D84B-A0D8-CF9B1EDEF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6732499-529C-104C-B163-D68D7D78C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A9B077-830C-2647-B4F1-8209D0A67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EFA7370-A465-3E41-9B5C-3C2B58282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CF170CC-C3AC-F448-95D6-9BFD3B08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61F6EAD-9193-FC4F-8D1F-F23A6DA7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298360C2-1BAA-7449-B533-04450DF0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74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3C6DC-7603-424F-92F5-CE3367CA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C8690BB-89B7-8741-99A8-FACFCE2A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AE3276A-A4FF-9E4C-8CA2-74146E15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CB5665C-DE08-974E-BA7E-D281D547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51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EB84F8D-927C-974B-8756-8DC4F4E2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0B4B286-E7A1-0043-BBAE-8361AEFAD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C424027-B713-DC4B-A3A9-BD6194E5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85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FAAB9-4AC9-E84E-B556-E895CA0D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039959-1E60-D641-87E6-C2EB0A9CD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D602332-5DAE-884A-9E67-88F0C437A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F466235-3343-1744-B047-2CBC11C8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1BF420-B6A9-134A-9A6C-EB627F9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35D4A36-3149-7248-8A1A-770A447E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3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95D0C-A037-1E4D-80DA-8261A35B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E7085DB-8A97-C044-B73A-7A5EAB7E9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21EAD2D-D9AF-614C-B41B-1C60567BE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A8F65-866E-7E47-A157-BD585F1AD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5141788-D7A4-C740-880C-A7F09CE69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87D1C6F-36F5-4445-B549-B072EF50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701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B3130C7-A0F3-574A-BC84-9A260FA0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C2CAF9D-CF99-4C40-9A66-EED2FB91F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789DEA-C9BA-9849-86B7-B80F560DC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B088F-9FEB-784E-B969-B8B8A4805CD6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381530-6660-4B4D-80EC-B5FF30CF2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C03AFE-C32E-C84C-B50B-B733B12EA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B1AA-EF86-954E-9899-E66F5BDE8A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0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906DF-6F51-404A-B029-C23C33212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meeting 17.08.2020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C275918-A775-924B-8184-AF263E8CC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Maurice Halder</a:t>
            </a:r>
          </a:p>
        </p:txBody>
      </p:sp>
    </p:spTree>
    <p:extLst>
      <p:ext uri="{BB962C8B-B14F-4D97-AF65-F5344CB8AC3E}">
        <p14:creationId xmlns:p14="http://schemas.microsoft.com/office/powerpoint/2010/main" val="280399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AE7F3ED-31F0-D649-A0FA-2F20A3E618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52"/>
            <a:ext cx="12192000" cy="66871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4D184EA-06AD-3048-B018-245C573F3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17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Gli1+ in stented carotid 4 weeks </a:t>
            </a:r>
          </a:p>
        </p:txBody>
      </p:sp>
      <p:sp>
        <p:nvSpPr>
          <p:cNvPr id="10" name="Tekstvak 68">
            <a:extLst>
              <a:ext uri="{FF2B5EF4-FFF2-40B4-BE49-F238E27FC236}">
                <a16:creationId xmlns:a16="http://schemas.microsoft.com/office/drawing/2014/main" id="{334552FB-EC84-0244-B6EE-F651F4CEA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517" y="5510379"/>
            <a:ext cx="23733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de-DE" dirty="0">
                <a:solidFill>
                  <a:srgbClr val="0070C0"/>
                </a:solidFill>
              </a:rPr>
              <a:t>DAPI</a:t>
            </a:r>
          </a:p>
          <a:p>
            <a:r>
              <a:rPr lang="en-GB" altLang="de-DE" dirty="0">
                <a:solidFill>
                  <a:srgbClr val="00B050"/>
                </a:solidFill>
              </a:rPr>
              <a:t>Calponin</a:t>
            </a:r>
          </a:p>
          <a:p>
            <a:r>
              <a:rPr lang="en-GB" altLang="de-DE" dirty="0">
                <a:solidFill>
                  <a:srgbClr val="FF0000"/>
                </a:solidFill>
              </a:rPr>
              <a:t>Gli1+</a:t>
            </a:r>
          </a:p>
          <a:p>
            <a:r>
              <a:rPr lang="en-GB" altLang="de-DE" dirty="0">
                <a:solidFill>
                  <a:schemeClr val="bg1"/>
                </a:solidFill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25484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B28E7B-74FB-A949-ABC8-0FA442F315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922" y="-56915"/>
            <a:ext cx="6800078" cy="6858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688C2F4-E2E7-FC48-948C-CD82E150F1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274" y="1339702"/>
            <a:ext cx="5683103" cy="5542515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51354A4-0542-EF48-843A-9A079DB9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17" y="-5691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Myh11 in stented carotid 2 weeks </a:t>
            </a:r>
          </a:p>
        </p:txBody>
      </p:sp>
      <p:sp>
        <p:nvSpPr>
          <p:cNvPr id="10" name="Tekstvak 68">
            <a:extLst>
              <a:ext uri="{FF2B5EF4-FFF2-40B4-BE49-F238E27FC236}">
                <a16:creationId xmlns:a16="http://schemas.microsoft.com/office/drawing/2014/main" id="{9869A83D-3606-EA41-87CE-02475CDBB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517" y="5510379"/>
            <a:ext cx="23733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de-DE" dirty="0">
                <a:solidFill>
                  <a:srgbClr val="0070C0"/>
                </a:solidFill>
              </a:rPr>
              <a:t>DAPI</a:t>
            </a:r>
          </a:p>
          <a:p>
            <a:r>
              <a:rPr lang="en-GB" altLang="de-DE" dirty="0">
                <a:solidFill>
                  <a:srgbClr val="00B050"/>
                </a:solidFill>
              </a:rPr>
              <a:t>Calponin</a:t>
            </a:r>
          </a:p>
          <a:p>
            <a:r>
              <a:rPr lang="en-GB" altLang="de-DE" dirty="0">
                <a:solidFill>
                  <a:srgbClr val="FF0000"/>
                </a:solidFill>
              </a:rPr>
              <a:t>Gli1+</a:t>
            </a:r>
          </a:p>
          <a:p>
            <a:r>
              <a:rPr lang="en-GB" altLang="de-DE" dirty="0">
                <a:solidFill>
                  <a:schemeClr val="bg1"/>
                </a:solidFill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320994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9452A59A-235A-6F42-B8DF-F4ED0A8BCD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526"/>
            <a:ext cx="12192000" cy="6726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11A5C1-5C3C-2242-8DEC-E388CA056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Myh11 in stented carotid 4 weeks</a:t>
            </a:r>
          </a:p>
        </p:txBody>
      </p:sp>
      <p:sp>
        <p:nvSpPr>
          <p:cNvPr id="9" name="Tekstvak 68">
            <a:extLst>
              <a:ext uri="{FF2B5EF4-FFF2-40B4-BE49-F238E27FC236}">
                <a16:creationId xmlns:a16="http://schemas.microsoft.com/office/drawing/2014/main" id="{E4279427-2A27-FE46-BCD6-5352DF3DE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220" y="5469035"/>
            <a:ext cx="23733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de-DE" sz="2000" dirty="0">
                <a:solidFill>
                  <a:srgbClr val="0070C0"/>
                </a:solidFill>
              </a:rPr>
              <a:t>DAPI</a:t>
            </a:r>
          </a:p>
          <a:p>
            <a:r>
              <a:rPr lang="en-GB" altLang="de-DE" sz="2000" dirty="0">
                <a:solidFill>
                  <a:srgbClr val="00B050"/>
                </a:solidFill>
              </a:rPr>
              <a:t>Calponin</a:t>
            </a:r>
          </a:p>
          <a:p>
            <a:r>
              <a:rPr lang="en-GB" altLang="de-DE" sz="2000" dirty="0">
                <a:solidFill>
                  <a:srgbClr val="FF0000"/>
                </a:solidFill>
              </a:rPr>
              <a:t>Myh11</a:t>
            </a:r>
          </a:p>
          <a:p>
            <a:r>
              <a:rPr lang="en-GB" altLang="de-DE" sz="2000" dirty="0">
                <a:solidFill>
                  <a:schemeClr val="bg1"/>
                </a:solidFill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50247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08C42D1-C0ED-3F47-A781-4BB1BE9E7B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548" y="1693577"/>
            <a:ext cx="5249817" cy="516442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E03C413D-1825-F848-BB3B-9E54A1B584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0"/>
            <a:ext cx="6893229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952E9C4B-2F40-A748-9726-F0EA7177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Vecadherin</a:t>
            </a:r>
            <a:r>
              <a:rPr lang="en-GB" dirty="0">
                <a:solidFill>
                  <a:schemeClr val="bg1"/>
                </a:solidFill>
              </a:rPr>
              <a:t> in stented carotid 2 weeks</a:t>
            </a:r>
          </a:p>
        </p:txBody>
      </p:sp>
      <p:sp>
        <p:nvSpPr>
          <p:cNvPr id="11" name="Tekstvak 68">
            <a:extLst>
              <a:ext uri="{FF2B5EF4-FFF2-40B4-BE49-F238E27FC236}">
                <a16:creationId xmlns:a16="http://schemas.microsoft.com/office/drawing/2014/main" id="{CD69689A-780A-DB4C-95BE-F46B7C587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17" y="5657671"/>
            <a:ext cx="23733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de-DE" dirty="0">
                <a:solidFill>
                  <a:srgbClr val="0070C0"/>
                </a:solidFill>
              </a:rPr>
              <a:t>DAPI</a:t>
            </a:r>
          </a:p>
          <a:p>
            <a:r>
              <a:rPr lang="en-GB" altLang="de-DE" dirty="0">
                <a:solidFill>
                  <a:srgbClr val="00B050"/>
                </a:solidFill>
              </a:rPr>
              <a:t>Calponin</a:t>
            </a:r>
          </a:p>
          <a:p>
            <a:r>
              <a:rPr lang="en-GB" altLang="de-DE" dirty="0">
                <a:solidFill>
                  <a:srgbClr val="FF0000"/>
                </a:solidFill>
              </a:rPr>
              <a:t>Gli1+</a:t>
            </a:r>
          </a:p>
          <a:p>
            <a:r>
              <a:rPr lang="en-GB" altLang="de-DE" dirty="0">
                <a:solidFill>
                  <a:schemeClr val="bg1"/>
                </a:solidFill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13200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8BB67B5-A955-2449-8172-07F03AEC57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30"/>
            <a:ext cx="12192000" cy="67953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5B2F6D-FB94-0D45-9A66-A06BB78D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33" y="0"/>
            <a:ext cx="10515600" cy="1325563"/>
          </a:xfrm>
        </p:spPr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Vecadherin</a:t>
            </a:r>
            <a:r>
              <a:rPr lang="en-GB" dirty="0">
                <a:solidFill>
                  <a:schemeClr val="bg1"/>
                </a:solidFill>
              </a:rPr>
              <a:t> in stented carotid 4 weeks</a:t>
            </a:r>
          </a:p>
        </p:txBody>
      </p:sp>
      <p:sp>
        <p:nvSpPr>
          <p:cNvPr id="9" name="Tekstvak 68">
            <a:extLst>
              <a:ext uri="{FF2B5EF4-FFF2-40B4-BE49-F238E27FC236}">
                <a16:creationId xmlns:a16="http://schemas.microsoft.com/office/drawing/2014/main" id="{CD0BE12E-7C93-E244-A72B-90BC5A4BA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2733" y="5471931"/>
            <a:ext cx="1413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altLang="de-DE" sz="2000" dirty="0">
                <a:solidFill>
                  <a:srgbClr val="0070C0"/>
                </a:solidFill>
              </a:rPr>
              <a:t>DAPI</a:t>
            </a:r>
          </a:p>
          <a:p>
            <a:r>
              <a:rPr lang="en-GB" altLang="de-DE" sz="2000" dirty="0">
                <a:solidFill>
                  <a:srgbClr val="00B050"/>
                </a:solidFill>
              </a:rPr>
              <a:t>CD31</a:t>
            </a:r>
          </a:p>
          <a:p>
            <a:r>
              <a:rPr lang="en-GB" altLang="de-DE" sz="2000" dirty="0" err="1">
                <a:solidFill>
                  <a:srgbClr val="FF0000"/>
                </a:solidFill>
              </a:rPr>
              <a:t>VeCadherin</a:t>
            </a:r>
            <a:r>
              <a:rPr lang="en-GB" altLang="de-DE" sz="2000" dirty="0" err="1">
                <a:solidFill>
                  <a:schemeClr val="bg1"/>
                </a:solidFill>
              </a:rPr>
              <a:t>Edu</a:t>
            </a:r>
            <a:endParaRPr lang="en-GB" altLang="de-DE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7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zitten, donker, verlicht, tafel&#10;&#10;Automatisch gegenereerde beschrijving">
            <a:extLst>
              <a:ext uri="{FF2B5EF4-FFF2-40B4-BE49-F238E27FC236}">
                <a16:creationId xmlns:a16="http://schemas.microsoft.com/office/drawing/2014/main" id="{4C2B60CE-4ABF-9C4A-BF86-0063A7FE5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31" y="82305"/>
            <a:ext cx="2884744" cy="2880000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4DA9833-A4DF-BA41-9CF9-05212DA68F32}"/>
              </a:ext>
            </a:extLst>
          </p:cNvPr>
          <p:cNvSpPr txBox="1"/>
          <p:nvPr/>
        </p:nvSpPr>
        <p:spPr>
          <a:xfrm>
            <a:off x="3214732" y="1348710"/>
            <a:ext cx="72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Ilastik</a:t>
            </a:r>
            <a:endParaRPr lang="en-GB" dirty="0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72C476FB-77F9-CD43-A490-9EBECD45932C}"/>
              </a:ext>
            </a:extLst>
          </p:cNvPr>
          <p:cNvCxnSpPr>
            <a:cxnSpLocks/>
          </p:cNvCxnSpPr>
          <p:nvPr/>
        </p:nvCxnSpPr>
        <p:spPr>
          <a:xfrm>
            <a:off x="3079669" y="1229804"/>
            <a:ext cx="1125687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D83859D7-B749-BB4D-9BF7-9AEEAEECFA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153" y="80551"/>
            <a:ext cx="2880000" cy="2880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4AF89AC-758B-934E-8B85-94874B68DF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285" y="93376"/>
            <a:ext cx="2883479" cy="28800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881ECEB-467B-0242-AFD2-C7209AD2C1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8253" y="3736611"/>
            <a:ext cx="2883453" cy="2880000"/>
          </a:xfrm>
          <a:prstGeom prst="rect">
            <a:avLst/>
          </a:prstGeom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F9CD07AC-F176-3245-A76F-9252A1F1C8C0}"/>
              </a:ext>
            </a:extLst>
          </p:cNvPr>
          <p:cNvCxnSpPr>
            <a:cxnSpLocks/>
          </p:cNvCxnSpPr>
          <p:nvPr/>
        </p:nvCxnSpPr>
        <p:spPr>
          <a:xfrm>
            <a:off x="7233000" y="1229804"/>
            <a:ext cx="1125687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fbeelding 15" descr="Afbeelding met donker, zwart, zitten, wit&#10;&#10;Automatisch gegenereerde beschrijving">
            <a:extLst>
              <a:ext uri="{FF2B5EF4-FFF2-40B4-BE49-F238E27FC236}">
                <a16:creationId xmlns:a16="http://schemas.microsoft.com/office/drawing/2014/main" id="{5E6F9CA0-53BE-584B-98AC-B67D82E15AD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92" y="4089942"/>
            <a:ext cx="2524152" cy="2520000"/>
          </a:xfrm>
          <a:prstGeom prst="rect">
            <a:avLst/>
          </a:prstGeom>
        </p:spPr>
      </p:pic>
      <p:pic>
        <p:nvPicPr>
          <p:cNvPr id="18" name="Afbeelding 17" descr="Afbeelding met kabel&#10;&#10;Automatisch gegenereerde beschrijving">
            <a:extLst>
              <a:ext uri="{FF2B5EF4-FFF2-40B4-BE49-F238E27FC236}">
                <a16:creationId xmlns:a16="http://schemas.microsoft.com/office/drawing/2014/main" id="{0D051F2D-5172-1E4E-85F9-73B274B1D9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146" y="4089942"/>
            <a:ext cx="2524152" cy="2520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D54CC7D4-1D96-5C4B-A5FD-31889FC353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040" y="4089942"/>
            <a:ext cx="2524152" cy="2520000"/>
          </a:xfrm>
          <a:prstGeom prst="rect">
            <a:avLst/>
          </a:prstGeom>
        </p:spPr>
      </p:pic>
      <p:sp>
        <p:nvSpPr>
          <p:cNvPr id="21" name="Gebogen pijl 20">
            <a:extLst>
              <a:ext uri="{FF2B5EF4-FFF2-40B4-BE49-F238E27FC236}">
                <a16:creationId xmlns:a16="http://schemas.microsoft.com/office/drawing/2014/main" id="{EB2FFD81-6065-864E-B5A9-81DEF286E23C}"/>
              </a:ext>
            </a:extLst>
          </p:cNvPr>
          <p:cNvSpPr/>
          <p:nvPr/>
        </p:nvSpPr>
        <p:spPr>
          <a:xfrm rot="5400000">
            <a:off x="10506611" y="2075365"/>
            <a:ext cx="2360941" cy="57203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F5C41ABA-B45F-5D47-BA98-945E4B94D379}"/>
              </a:ext>
            </a:extLst>
          </p:cNvPr>
          <p:cNvCxnSpPr>
            <a:cxnSpLocks/>
          </p:cNvCxnSpPr>
          <p:nvPr/>
        </p:nvCxnSpPr>
        <p:spPr>
          <a:xfrm flipH="1">
            <a:off x="7755978" y="5035352"/>
            <a:ext cx="1205418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>
            <a:extLst>
              <a:ext uri="{FF2B5EF4-FFF2-40B4-BE49-F238E27FC236}">
                <a16:creationId xmlns:a16="http://schemas.microsoft.com/office/drawing/2014/main" id="{84608D5C-B5EF-CA4D-916B-81424DA816F2}"/>
              </a:ext>
            </a:extLst>
          </p:cNvPr>
          <p:cNvSpPr txBox="1"/>
          <p:nvPr/>
        </p:nvSpPr>
        <p:spPr>
          <a:xfrm>
            <a:off x="7589594" y="5315834"/>
            <a:ext cx="187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Carve out vascular layers using ROIs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5E20E905-163C-DF45-8070-1C02A6FCE553}"/>
              </a:ext>
            </a:extLst>
          </p:cNvPr>
          <p:cNvSpPr txBox="1"/>
          <p:nvPr/>
        </p:nvSpPr>
        <p:spPr>
          <a:xfrm>
            <a:off x="966958" y="6569690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neointima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49D96008-1690-D64F-8982-A6BD15E06809}"/>
              </a:ext>
            </a:extLst>
          </p:cNvPr>
          <p:cNvSpPr txBox="1"/>
          <p:nvPr/>
        </p:nvSpPr>
        <p:spPr>
          <a:xfrm>
            <a:off x="3598910" y="656969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media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C6EC8C74-97F1-C047-90C0-E06C3042B138}"/>
              </a:ext>
            </a:extLst>
          </p:cNvPr>
          <p:cNvSpPr txBox="1"/>
          <p:nvPr/>
        </p:nvSpPr>
        <p:spPr>
          <a:xfrm>
            <a:off x="5873893" y="6569690"/>
            <a:ext cx="11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adventitia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90630B3-90D2-7846-82B2-31B38B442A24}"/>
              </a:ext>
            </a:extLst>
          </p:cNvPr>
          <p:cNvSpPr txBox="1"/>
          <p:nvPr/>
        </p:nvSpPr>
        <p:spPr>
          <a:xfrm>
            <a:off x="55347" y="2960551"/>
            <a:ext cx="29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Dapi</a:t>
            </a:r>
            <a:r>
              <a:rPr lang="en-GB" dirty="0"/>
              <a:t> &amp; tdTomato image input</a:t>
            </a: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18418241-7765-AB4E-8F39-2108F9AF781A}"/>
              </a:ext>
            </a:extLst>
          </p:cNvPr>
          <p:cNvSpPr txBox="1"/>
          <p:nvPr/>
        </p:nvSpPr>
        <p:spPr>
          <a:xfrm>
            <a:off x="4240082" y="3041181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 software by annotating </a:t>
            </a:r>
            <a:r>
              <a:rPr lang="en-GB" dirty="0">
                <a:solidFill>
                  <a:srgbClr val="FFBF00"/>
                </a:solidFill>
              </a:rPr>
              <a:t>nuclei</a:t>
            </a:r>
            <a:r>
              <a:rPr lang="en-GB" dirty="0"/>
              <a:t> and </a:t>
            </a:r>
            <a:r>
              <a:rPr lang="en-GB" dirty="0">
                <a:solidFill>
                  <a:srgbClr val="00B0F0"/>
                </a:solidFill>
              </a:rPr>
              <a:t>background</a:t>
            </a:r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94C7E2D2-2641-A548-8A8E-8AC216E07D7C}"/>
              </a:ext>
            </a:extLst>
          </p:cNvPr>
          <p:cNvSpPr txBox="1"/>
          <p:nvPr/>
        </p:nvSpPr>
        <p:spPr>
          <a:xfrm>
            <a:off x="7072029" y="1438054"/>
            <a:ext cx="148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Segmentation by software</a:t>
            </a: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040CB6E0-A851-AA40-8B98-33B191E8598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620" y="1718042"/>
            <a:ext cx="652581" cy="65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D6BCA-F378-D14D-B5DC-31B70568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1322DC4-6D54-0744-A0FC-4DE47EE42C4A}"/>
              </a:ext>
            </a:extLst>
          </p:cNvPr>
          <p:cNvSpPr txBox="1">
            <a:spLocks/>
          </p:cNvSpPr>
          <p:nvPr/>
        </p:nvSpPr>
        <p:spPr>
          <a:xfrm>
            <a:off x="838200" y="2282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Neointima cell &amp; </a:t>
            </a:r>
            <a:r>
              <a:rPr lang="en-GB" dirty="0" err="1"/>
              <a:t>TdTom</a:t>
            </a:r>
            <a:r>
              <a:rPr lang="en-GB" dirty="0"/>
              <a:t>+ population doubles from 2 -&gt; 4 weeks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DE864C64-25FD-8044-8BE1-CCE527F74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16" y="1553815"/>
            <a:ext cx="4570866" cy="5400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7B3746F-141F-6943-B509-90628DBD5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467" y="1553815"/>
            <a:ext cx="454960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32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CBA84-5CA7-9B4F-A299-7081340E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8" y="328321"/>
            <a:ext cx="12000083" cy="1325563"/>
          </a:xfrm>
        </p:spPr>
        <p:txBody>
          <a:bodyPr/>
          <a:lstStyle/>
          <a:p>
            <a:r>
              <a:rPr lang="en-GB" dirty="0"/>
              <a:t>Cell type contribution statistics to in-stent restenosis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8107DFD-C9EE-CE4C-8FAF-EA7E3399C4F4}"/>
              </a:ext>
            </a:extLst>
          </p:cNvPr>
          <p:cNvCxnSpPr/>
          <p:nvPr/>
        </p:nvCxnSpPr>
        <p:spPr>
          <a:xfrm>
            <a:off x="6242754" y="1873956"/>
            <a:ext cx="0" cy="485422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B44AD97A-8F09-DD49-944A-C865ED28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123" y="2420082"/>
            <a:ext cx="2162846" cy="3600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ABB96D17-8752-F841-B788-5EA36423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780" y="2465238"/>
            <a:ext cx="2318644" cy="3600000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A45033A7-136E-2C43-AA1A-E81E95F8D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354" y="2463276"/>
            <a:ext cx="2308861" cy="36000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6BC7EB8D-BB6F-EB4C-A70A-7521325D8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409" y="2451987"/>
            <a:ext cx="2318644" cy="3600000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09F710A9-037C-344B-B388-5DB5D48E9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678" y="2463276"/>
            <a:ext cx="2318644" cy="3600000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AA7C1AC4-37D1-A240-99EE-0E6AD77B8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63" y="2451987"/>
            <a:ext cx="2299160" cy="3600000"/>
          </a:xfrm>
          <a:prstGeom prst="rect">
            <a:avLst/>
          </a:prstGeom>
        </p:spPr>
      </p:pic>
      <p:sp>
        <p:nvSpPr>
          <p:cNvPr id="35" name="Tekstvak 34">
            <a:extLst>
              <a:ext uri="{FF2B5EF4-FFF2-40B4-BE49-F238E27FC236}">
                <a16:creationId xmlns:a16="http://schemas.microsoft.com/office/drawing/2014/main" id="{8FD1AB72-894F-4049-AE5C-EDB022F3810E}"/>
              </a:ext>
            </a:extLst>
          </p:cNvPr>
          <p:cNvSpPr txBox="1"/>
          <p:nvPr/>
        </p:nvSpPr>
        <p:spPr>
          <a:xfrm>
            <a:off x="2099733" y="1941689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weeks after stenting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CEC028EA-6EE5-1A47-8E1A-D736C73D09E8}"/>
              </a:ext>
            </a:extLst>
          </p:cNvPr>
          <p:cNvSpPr txBox="1"/>
          <p:nvPr/>
        </p:nvSpPr>
        <p:spPr>
          <a:xfrm>
            <a:off x="8009466" y="1941689"/>
            <a:ext cx="22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 weeks after stenting</a:t>
            </a:r>
          </a:p>
        </p:txBody>
      </p:sp>
    </p:spTree>
    <p:extLst>
      <p:ext uri="{BB962C8B-B14F-4D97-AF65-F5344CB8AC3E}">
        <p14:creationId xmlns:p14="http://schemas.microsoft.com/office/powerpoint/2010/main" val="197734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6D20929-01D1-424A-9DB9-C2801D768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5" y="2183695"/>
            <a:ext cx="2691148" cy="4320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B6B802D-1A80-2D43-9AED-9FA64F21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61" y="2183695"/>
            <a:ext cx="2680163" cy="43200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5362736-CA25-C845-8634-DB98722C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975" y="2183695"/>
            <a:ext cx="2797378" cy="4320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89E5272-F4C0-0044-9F62-B29E9F3E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76" y="289516"/>
            <a:ext cx="10515600" cy="1325563"/>
          </a:xfrm>
        </p:spPr>
        <p:txBody>
          <a:bodyPr/>
          <a:lstStyle/>
          <a:p>
            <a:r>
              <a:rPr lang="en-GB" dirty="0"/>
              <a:t>No decrease in total cell number or </a:t>
            </a:r>
            <a:r>
              <a:rPr lang="en-GB" dirty="0" err="1"/>
              <a:t>TdTom</a:t>
            </a:r>
            <a:r>
              <a:rPr lang="en-GB" dirty="0"/>
              <a:t>+</a:t>
            </a:r>
            <a:br>
              <a:rPr lang="en-GB" dirty="0"/>
            </a:br>
            <a:r>
              <a:rPr lang="en-GB" dirty="0"/>
              <a:t>Gli1+ cells in ablated mice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3EE6457-94B7-2849-A1AC-60BDA2E2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486" y="2183695"/>
            <a:ext cx="27154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688B8-05EE-AD44-94B3-ABFCCC6C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Characterizing the single cell transcriptome of in-stent restenosis 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09F570-25AD-A04F-9D36-F8CE6DC0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scRNA-seq</a:t>
            </a:r>
            <a:r>
              <a:rPr lang="en-GB" dirty="0"/>
              <a:t> of stented rat aorta</a:t>
            </a:r>
          </a:p>
          <a:p>
            <a:r>
              <a:rPr lang="en-GB" dirty="0" err="1"/>
              <a:t>ApoE</a:t>
            </a:r>
            <a:r>
              <a:rPr lang="en-GB" dirty="0"/>
              <a:t> deficient rats</a:t>
            </a:r>
          </a:p>
          <a:p>
            <a:r>
              <a:rPr lang="en-GB" dirty="0"/>
              <a:t>Stented vs sham aorta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6B81CB4A-0609-EB44-A240-B71566E8D1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720" y="1169690"/>
            <a:ext cx="4622800" cy="2057400"/>
          </a:xfrm>
          <a:prstGeom prst="rect">
            <a:avLst/>
          </a:prstGeom>
        </p:spPr>
      </p:pic>
      <p:sp>
        <p:nvSpPr>
          <p:cNvPr id="5" name="Kader 4">
            <a:extLst>
              <a:ext uri="{FF2B5EF4-FFF2-40B4-BE49-F238E27FC236}">
                <a16:creationId xmlns:a16="http://schemas.microsoft.com/office/drawing/2014/main" id="{D24F1FA9-7D07-E945-BA01-42A62A917238}"/>
              </a:ext>
            </a:extLst>
          </p:cNvPr>
          <p:cNvSpPr/>
          <p:nvPr/>
        </p:nvSpPr>
        <p:spPr>
          <a:xfrm>
            <a:off x="7206716" y="1238996"/>
            <a:ext cx="2083420" cy="1782607"/>
          </a:xfrm>
          <a:prstGeom prst="frame">
            <a:avLst>
              <a:gd name="adj1" fmla="val 286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9AD56D7-D6D5-3141-BC4D-78203C866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683" y="3841284"/>
            <a:ext cx="2384379" cy="158958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24799EA-CBE5-6047-B43F-3C517D420A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6809" y="3877469"/>
            <a:ext cx="3175000" cy="2157413"/>
          </a:xfrm>
          <a:prstGeom prst="rect">
            <a:avLst/>
          </a:prstGeom>
        </p:spPr>
      </p:pic>
      <p:sp>
        <p:nvSpPr>
          <p:cNvPr id="9" name="Pijl links 8">
            <a:extLst>
              <a:ext uri="{FF2B5EF4-FFF2-40B4-BE49-F238E27FC236}">
                <a16:creationId xmlns:a16="http://schemas.microsoft.com/office/drawing/2014/main" id="{E205D634-F6BC-604E-B9E5-A3EE801EF6A6}"/>
              </a:ext>
            </a:extLst>
          </p:cNvPr>
          <p:cNvSpPr/>
          <p:nvPr/>
        </p:nvSpPr>
        <p:spPr>
          <a:xfrm rot="5400000">
            <a:off x="6889415" y="4022452"/>
            <a:ext cx="2057399" cy="367107"/>
          </a:xfrm>
          <a:prstGeom prst="rightArrow">
            <a:avLst>
              <a:gd name="adj1" fmla="val 23454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F185DEE-181C-C74F-803D-ACD36A50EFBD}"/>
              </a:ext>
            </a:extLst>
          </p:cNvPr>
          <p:cNvSpPr txBox="1"/>
          <p:nvPr/>
        </p:nvSpPr>
        <p:spPr>
          <a:xfrm>
            <a:off x="8126694" y="3860735"/>
            <a:ext cx="358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Enzymatic digestion 30 min</a:t>
            </a:r>
            <a:endParaRPr lang="en-GB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59D1555-C5AC-8946-B84C-D490AAA4D9C3}"/>
              </a:ext>
            </a:extLst>
          </p:cNvPr>
          <p:cNvSpPr txBox="1"/>
          <p:nvPr/>
        </p:nvSpPr>
        <p:spPr>
          <a:xfrm>
            <a:off x="7058973" y="5369457"/>
            <a:ext cx="1735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Singe cell suspension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9830C62-C4CF-5349-85C9-61A050C32239}"/>
              </a:ext>
            </a:extLst>
          </p:cNvPr>
          <p:cNvSpPr txBox="1"/>
          <p:nvPr/>
        </p:nvSpPr>
        <p:spPr>
          <a:xfrm>
            <a:off x="8572103" y="5108409"/>
            <a:ext cx="2497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Cell sorting</a:t>
            </a:r>
          </a:p>
        </p:txBody>
      </p:sp>
      <p:sp>
        <p:nvSpPr>
          <p:cNvPr id="13" name="Pijl links 12">
            <a:extLst>
              <a:ext uri="{FF2B5EF4-FFF2-40B4-BE49-F238E27FC236}">
                <a16:creationId xmlns:a16="http://schemas.microsoft.com/office/drawing/2014/main" id="{0BFC8621-0ED2-4348-BAB4-0C76D16F6CAD}"/>
              </a:ext>
            </a:extLst>
          </p:cNvPr>
          <p:cNvSpPr/>
          <p:nvPr/>
        </p:nvSpPr>
        <p:spPr>
          <a:xfrm>
            <a:off x="8656423" y="5824062"/>
            <a:ext cx="1318183" cy="420079"/>
          </a:xfrm>
          <a:prstGeom prst="rightArrow">
            <a:avLst>
              <a:gd name="adj1" fmla="val 23454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412EE43-B6E8-FF4F-958C-5A2B01E446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5014" y="5356887"/>
            <a:ext cx="1858647" cy="13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3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70D27-6BC7-AD41-B1D6-E329B835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83" y="761494"/>
            <a:ext cx="10515600" cy="821124"/>
          </a:xfrm>
        </p:spPr>
        <p:txBody>
          <a:bodyPr/>
          <a:lstStyle/>
          <a:p>
            <a:r>
              <a:rPr lang="en-GB" b="1" dirty="0"/>
              <a:t>Background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87C4AC7-5D3D-5D46-A6C1-6D6950802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237" y="1759304"/>
            <a:ext cx="5780392" cy="460869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44AC98F1-71E8-0849-B61B-918C3996C4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1461" y="3030441"/>
            <a:ext cx="2926907" cy="381216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E5536E70-DD72-7949-8DB0-370DAF7F84FC}"/>
              </a:ext>
            </a:extLst>
          </p:cNvPr>
          <p:cNvSpPr txBox="1"/>
          <p:nvPr/>
        </p:nvSpPr>
        <p:spPr>
          <a:xfrm>
            <a:off x="6330138" y="1759304"/>
            <a:ext cx="517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Over 1 million stenting procedures</a:t>
            </a:r>
          </a:p>
          <a:p>
            <a:r>
              <a:rPr lang="en-GB" sz="2400" dirty="0"/>
              <a:t>     in Europe alone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10% </a:t>
            </a: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/>
              <a:t>severe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04408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D833C-346C-5143-B094-31BD36CC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QC Stented sample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43EF0A5-B940-F447-8ABA-8FB5C2E03D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57010"/>
            <a:ext cx="5788292" cy="4680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2317FB3-E6C0-5A4D-95E8-94C4FE9A6D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7277" y="2178000"/>
            <a:ext cx="5774723" cy="4680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AABFD037-CC04-0447-A02D-E4245B1B7F61}"/>
              </a:ext>
            </a:extLst>
          </p:cNvPr>
          <p:cNvSpPr txBox="1"/>
          <p:nvPr/>
        </p:nvSpPr>
        <p:spPr>
          <a:xfrm>
            <a:off x="2846486" y="1787678"/>
            <a:ext cx="626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nFeature_RNA</a:t>
            </a:r>
            <a:r>
              <a:rPr lang="en-GB" dirty="0"/>
              <a:t> &gt; 200 &amp; </a:t>
            </a:r>
            <a:r>
              <a:rPr lang="en-GB" dirty="0" err="1"/>
              <a:t>nFeature_RNA</a:t>
            </a:r>
            <a:r>
              <a:rPr lang="en-GB" dirty="0"/>
              <a:t> &lt; 3000 &amp; </a:t>
            </a:r>
            <a:r>
              <a:rPr lang="en-GB" dirty="0" err="1"/>
              <a:t>percent.mt</a:t>
            </a:r>
            <a:r>
              <a:rPr lang="en-GB" dirty="0"/>
              <a:t> &lt; 15)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43B992E6-FB9C-CD4B-86C2-D156273B4548}"/>
              </a:ext>
            </a:extLst>
          </p:cNvPr>
          <p:cNvCxnSpPr>
            <a:cxnSpLocks/>
          </p:cNvCxnSpPr>
          <p:nvPr/>
        </p:nvCxnSpPr>
        <p:spPr>
          <a:xfrm>
            <a:off x="5621905" y="4413955"/>
            <a:ext cx="9481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1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4D506B-C2A1-8A43-9BA5-A27269D5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4026"/>
            <a:ext cx="10515600" cy="1325563"/>
          </a:xfrm>
        </p:spPr>
        <p:txBody>
          <a:bodyPr/>
          <a:lstStyle/>
          <a:p>
            <a:r>
              <a:rPr lang="en-GB" dirty="0"/>
              <a:t>Stented sample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4794C1-D667-8F42-A766-75CC8159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2" y="816899"/>
            <a:ext cx="7134578" cy="64823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68FEFB6-A3A5-E240-B4B7-DFFB257CB8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876" y="3438001"/>
            <a:ext cx="3764124" cy="34200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D2571F5-EE95-0A4F-8BEA-A856C0B73D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875" y="-1"/>
            <a:ext cx="3764125" cy="3420000"/>
          </a:xfrm>
          <a:prstGeom prst="rect">
            <a:avLst/>
          </a:prstGeom>
        </p:spPr>
      </p:pic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8009EEED-A06F-D042-95A9-D6F026961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6186"/>
              </p:ext>
            </p:extLst>
          </p:nvPr>
        </p:nvGraphicFramePr>
        <p:xfrm>
          <a:off x="6513689" y="2571738"/>
          <a:ext cx="2027074" cy="2000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4886">
                  <a:extLst>
                    <a:ext uri="{9D8B030D-6E8A-4147-A177-3AD203B41FA5}">
                      <a16:colId xmlns:a16="http://schemas.microsoft.com/office/drawing/2014/main" val="1969841263"/>
                    </a:ext>
                  </a:extLst>
                </a:gridCol>
                <a:gridCol w="537725">
                  <a:extLst>
                    <a:ext uri="{9D8B030D-6E8A-4147-A177-3AD203B41FA5}">
                      <a16:colId xmlns:a16="http://schemas.microsoft.com/office/drawing/2014/main" val="652827781"/>
                    </a:ext>
                  </a:extLst>
                </a:gridCol>
                <a:gridCol w="904463">
                  <a:extLst>
                    <a:ext uri="{9D8B030D-6E8A-4147-A177-3AD203B41FA5}">
                      <a16:colId xmlns:a16="http://schemas.microsoft.com/office/drawing/2014/main" val="168789582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cluster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N of cells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annotation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84359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2675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B-cells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22020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1334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T-cells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0075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558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T-cells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50621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3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421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Macrophages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7204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4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331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VSMC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13888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5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291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Fibroblast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54401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6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272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 dirty="0" err="1">
                          <a:effectLst/>
                        </a:rPr>
                        <a:t>Endothelial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72760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7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198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 dirty="0" err="1">
                          <a:effectLst/>
                        </a:rPr>
                        <a:t>Erythrocytes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2596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280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92B4D-655A-CA41-9052-4CFF2612E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B91907C-4849-F844-AFEA-275076EA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70" y="0"/>
            <a:ext cx="754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DC2894-6B53-2447-AFF9-92D373E9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156" y="242461"/>
            <a:ext cx="4826620" cy="1325563"/>
          </a:xfrm>
        </p:spPr>
        <p:txBody>
          <a:bodyPr/>
          <a:lstStyle/>
          <a:p>
            <a:r>
              <a:rPr lang="en-GB" dirty="0"/>
              <a:t>Gene markers &amp; TF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003F0B-488D-0342-BC93-117F08AF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8000"/>
            <a:ext cx="6141466" cy="558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D212247-A3D4-FF4C-9AD9-DBD3F5CA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534" y="1278000"/>
            <a:ext cx="6141466" cy="5580000"/>
          </a:xfrm>
          <a:prstGeom prst="rect">
            <a:avLst/>
          </a:prstGeom>
        </p:spPr>
      </p:pic>
      <p:sp>
        <p:nvSpPr>
          <p:cNvPr id="10" name="Kader 9">
            <a:extLst>
              <a:ext uri="{FF2B5EF4-FFF2-40B4-BE49-F238E27FC236}">
                <a16:creationId xmlns:a16="http://schemas.microsoft.com/office/drawing/2014/main" id="{4BE47F1A-62C3-1F48-B52A-31755A2AACA6}"/>
              </a:ext>
            </a:extLst>
          </p:cNvPr>
          <p:cNvSpPr/>
          <p:nvPr/>
        </p:nvSpPr>
        <p:spPr>
          <a:xfrm>
            <a:off x="4040265" y="4191725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Kader 10">
            <a:extLst>
              <a:ext uri="{FF2B5EF4-FFF2-40B4-BE49-F238E27FC236}">
                <a16:creationId xmlns:a16="http://schemas.microsoft.com/office/drawing/2014/main" id="{56A2D3A8-7081-874D-B2AC-FF13F47FF4D1}"/>
              </a:ext>
            </a:extLst>
          </p:cNvPr>
          <p:cNvSpPr/>
          <p:nvPr/>
        </p:nvSpPr>
        <p:spPr>
          <a:xfrm>
            <a:off x="3314393" y="5857966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Kader 11">
            <a:extLst>
              <a:ext uri="{FF2B5EF4-FFF2-40B4-BE49-F238E27FC236}">
                <a16:creationId xmlns:a16="http://schemas.microsoft.com/office/drawing/2014/main" id="{6F871FC5-9527-C24F-A836-E79434A88F92}"/>
              </a:ext>
            </a:extLst>
          </p:cNvPr>
          <p:cNvSpPr/>
          <p:nvPr/>
        </p:nvSpPr>
        <p:spPr>
          <a:xfrm>
            <a:off x="3315787" y="2898019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Kader 12">
            <a:extLst>
              <a:ext uri="{FF2B5EF4-FFF2-40B4-BE49-F238E27FC236}">
                <a16:creationId xmlns:a16="http://schemas.microsoft.com/office/drawing/2014/main" id="{4C47EF81-3B24-9E47-9E28-C348DE9BD776}"/>
              </a:ext>
            </a:extLst>
          </p:cNvPr>
          <p:cNvSpPr/>
          <p:nvPr/>
        </p:nvSpPr>
        <p:spPr>
          <a:xfrm>
            <a:off x="3315787" y="6091457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Kader 13">
            <a:extLst>
              <a:ext uri="{FF2B5EF4-FFF2-40B4-BE49-F238E27FC236}">
                <a16:creationId xmlns:a16="http://schemas.microsoft.com/office/drawing/2014/main" id="{0A3366D8-1E15-4943-A3C7-B795D3C54484}"/>
              </a:ext>
            </a:extLst>
          </p:cNvPr>
          <p:cNvSpPr/>
          <p:nvPr/>
        </p:nvSpPr>
        <p:spPr>
          <a:xfrm>
            <a:off x="491039" y="4191725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Kader 14">
            <a:extLst>
              <a:ext uri="{FF2B5EF4-FFF2-40B4-BE49-F238E27FC236}">
                <a16:creationId xmlns:a16="http://schemas.microsoft.com/office/drawing/2014/main" id="{441993AE-2A85-7F42-876B-CD474FF846B0}"/>
              </a:ext>
            </a:extLst>
          </p:cNvPr>
          <p:cNvSpPr/>
          <p:nvPr/>
        </p:nvSpPr>
        <p:spPr>
          <a:xfrm>
            <a:off x="4809236" y="6159641"/>
            <a:ext cx="315423" cy="158150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8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0067157-0364-6041-AF6A-7ECB6535A6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78000"/>
            <a:ext cx="5150907" cy="468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273FF49-4E24-474B-9648-7E5AC4A89D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093" y="2178000"/>
            <a:ext cx="5150907" cy="468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E74A0ED-1C75-FF42-91F1-A0D460E5E914}"/>
              </a:ext>
            </a:extLst>
          </p:cNvPr>
          <p:cNvSpPr txBox="1"/>
          <p:nvPr/>
        </p:nvSpPr>
        <p:spPr>
          <a:xfrm>
            <a:off x="2999960" y="1690688"/>
            <a:ext cx="619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nFeature_RNA</a:t>
            </a:r>
            <a:r>
              <a:rPr lang="en-GB" dirty="0"/>
              <a:t> &gt; 200 &amp; </a:t>
            </a:r>
            <a:r>
              <a:rPr lang="en-GB" dirty="0" err="1"/>
              <a:t>nFeature_RNA</a:t>
            </a:r>
            <a:r>
              <a:rPr lang="en-GB" dirty="0"/>
              <a:t> &lt; 3000 &amp; </a:t>
            </a:r>
            <a:r>
              <a:rPr lang="en-GB" dirty="0" err="1"/>
              <a:t>percent.mt</a:t>
            </a:r>
            <a:r>
              <a:rPr lang="en-GB" dirty="0"/>
              <a:t> &lt; 15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27AE103-9F13-894F-814F-1606CEA4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QC sham sample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B7626434-3C1F-0E4D-A6F1-FF08B5C74A93}"/>
              </a:ext>
            </a:extLst>
          </p:cNvPr>
          <p:cNvCxnSpPr>
            <a:cxnSpLocks/>
          </p:cNvCxnSpPr>
          <p:nvPr/>
        </p:nvCxnSpPr>
        <p:spPr>
          <a:xfrm>
            <a:off x="5621905" y="4280141"/>
            <a:ext cx="94819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586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377F670-EDDA-B841-AB90-B2D42BB7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056" y="803714"/>
            <a:ext cx="7132025" cy="6480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D5FB4B6-910E-744E-9D6B-0E4DEBC20B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876" y="9000"/>
            <a:ext cx="3764124" cy="3420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C2AEB41-B837-884D-9259-994EB4C445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876" y="3438000"/>
            <a:ext cx="3764124" cy="34200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BD7A0A6-29F1-C843-AFD2-93A0FD4D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6" y="-182514"/>
            <a:ext cx="10515600" cy="1325563"/>
          </a:xfrm>
        </p:spPr>
        <p:txBody>
          <a:bodyPr/>
          <a:lstStyle/>
          <a:p>
            <a:r>
              <a:rPr lang="en-GB" dirty="0"/>
              <a:t>Sham sample</a:t>
            </a:r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C0598290-9BB1-9846-A04F-D5F113BA7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086098"/>
              </p:ext>
            </p:extLst>
          </p:nvPr>
        </p:nvGraphicFramePr>
        <p:xfrm>
          <a:off x="6520152" y="2320400"/>
          <a:ext cx="2027541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7910">
                  <a:extLst>
                    <a:ext uri="{9D8B030D-6E8A-4147-A177-3AD203B41FA5}">
                      <a16:colId xmlns:a16="http://schemas.microsoft.com/office/drawing/2014/main" val="624585811"/>
                    </a:ext>
                  </a:extLst>
                </a:gridCol>
                <a:gridCol w="625256">
                  <a:extLst>
                    <a:ext uri="{9D8B030D-6E8A-4147-A177-3AD203B41FA5}">
                      <a16:colId xmlns:a16="http://schemas.microsoft.com/office/drawing/2014/main" val="3625262846"/>
                    </a:ext>
                  </a:extLst>
                </a:gridCol>
                <a:gridCol w="964375">
                  <a:extLst>
                    <a:ext uri="{9D8B030D-6E8A-4147-A177-3AD203B41FA5}">
                      <a16:colId xmlns:a16="http://schemas.microsoft.com/office/drawing/2014/main" val="184898279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cluster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N of cells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annotation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73017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288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Fibroblast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93000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145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B-cells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86915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138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T-cells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9154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3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123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Erythrocytes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04944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4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100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Endothelial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25378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5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76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Fibroblast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59246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6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66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Macrophages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69129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7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39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 dirty="0">
                          <a:effectLst/>
                        </a:rPr>
                        <a:t>VMSC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91179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8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33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>
                          <a:effectLst/>
                        </a:rPr>
                        <a:t>Macrophages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341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9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31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200" u="none" strike="noStrike" dirty="0" err="1">
                          <a:effectLst/>
                        </a:rPr>
                        <a:t>Macrophages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0001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66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99221-7087-0D43-930A-93C09F04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6993F30-7371-8841-8B7E-E2D5EE5F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970" y="0"/>
            <a:ext cx="7548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1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EBB406A-8B6F-8444-9144-13D021D1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5" y="1458000"/>
            <a:ext cx="5943354" cy="5400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3151AA2-4197-0248-A222-9E9D96978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646" y="1458000"/>
            <a:ext cx="5943354" cy="5400000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3D584671-CCBA-5043-80E6-2BE62BD8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156" y="242461"/>
            <a:ext cx="4826620" cy="1325563"/>
          </a:xfrm>
        </p:spPr>
        <p:txBody>
          <a:bodyPr/>
          <a:lstStyle/>
          <a:p>
            <a:r>
              <a:rPr lang="en-GB" dirty="0"/>
              <a:t>Gene markers &amp; TF</a:t>
            </a:r>
          </a:p>
        </p:txBody>
      </p:sp>
      <p:sp>
        <p:nvSpPr>
          <p:cNvPr id="14" name="Kader 13">
            <a:extLst>
              <a:ext uri="{FF2B5EF4-FFF2-40B4-BE49-F238E27FC236}">
                <a16:creationId xmlns:a16="http://schemas.microsoft.com/office/drawing/2014/main" id="{B6D5E409-E503-9347-9A34-6597FBD5A664}"/>
              </a:ext>
            </a:extLst>
          </p:cNvPr>
          <p:cNvSpPr/>
          <p:nvPr/>
        </p:nvSpPr>
        <p:spPr>
          <a:xfrm>
            <a:off x="10485243" y="4434719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Kader 14">
            <a:extLst>
              <a:ext uri="{FF2B5EF4-FFF2-40B4-BE49-F238E27FC236}">
                <a16:creationId xmlns:a16="http://schemas.microsoft.com/office/drawing/2014/main" id="{5F275E3C-683E-0744-A328-CB41E36F8ED4}"/>
              </a:ext>
            </a:extLst>
          </p:cNvPr>
          <p:cNvSpPr/>
          <p:nvPr/>
        </p:nvSpPr>
        <p:spPr>
          <a:xfrm>
            <a:off x="423305" y="4076579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Kader 16">
            <a:extLst>
              <a:ext uri="{FF2B5EF4-FFF2-40B4-BE49-F238E27FC236}">
                <a16:creationId xmlns:a16="http://schemas.microsoft.com/office/drawing/2014/main" id="{EC91CC55-C860-D646-ADCB-255F65536897}"/>
              </a:ext>
            </a:extLst>
          </p:cNvPr>
          <p:cNvSpPr/>
          <p:nvPr/>
        </p:nvSpPr>
        <p:spPr>
          <a:xfrm>
            <a:off x="4267171" y="5266737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Kader 17">
            <a:extLst>
              <a:ext uri="{FF2B5EF4-FFF2-40B4-BE49-F238E27FC236}">
                <a16:creationId xmlns:a16="http://schemas.microsoft.com/office/drawing/2014/main" id="{C07F6851-B80F-484D-80DF-C2C2003D39E0}"/>
              </a:ext>
            </a:extLst>
          </p:cNvPr>
          <p:cNvSpPr/>
          <p:nvPr/>
        </p:nvSpPr>
        <p:spPr>
          <a:xfrm>
            <a:off x="4267171" y="6062368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Kader 9">
            <a:extLst>
              <a:ext uri="{FF2B5EF4-FFF2-40B4-BE49-F238E27FC236}">
                <a16:creationId xmlns:a16="http://schemas.microsoft.com/office/drawing/2014/main" id="{F70E4D24-F549-7D4C-8F7E-1F1394E4E364}"/>
              </a:ext>
            </a:extLst>
          </p:cNvPr>
          <p:cNvSpPr/>
          <p:nvPr/>
        </p:nvSpPr>
        <p:spPr>
          <a:xfrm>
            <a:off x="966323" y="3216924"/>
            <a:ext cx="455796" cy="266526"/>
          </a:xfrm>
          <a:prstGeom prst="frame">
            <a:avLst>
              <a:gd name="adj1" fmla="val 592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739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489D63C5-9EEB-3248-8D6C-5F4CC7F30393}"/>
              </a:ext>
            </a:extLst>
          </p:cNvPr>
          <p:cNvSpPr txBox="1"/>
          <p:nvPr/>
        </p:nvSpPr>
        <p:spPr>
          <a:xfrm>
            <a:off x="2974694" y="520861"/>
            <a:ext cx="190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Integrated dataset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D43F3701-E7F0-9447-BC45-5E6B28714360}"/>
              </a:ext>
            </a:extLst>
          </p:cNvPr>
          <p:cNvSpPr txBox="1"/>
          <p:nvPr/>
        </p:nvSpPr>
        <p:spPr>
          <a:xfrm>
            <a:off x="706056" y="2639028"/>
            <a:ext cx="162493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Cluster</a:t>
            </a:r>
          </a:p>
          <a:p>
            <a:r>
              <a:rPr lang="en-GB" dirty="0"/>
              <a:t>0- B-cells</a:t>
            </a:r>
          </a:p>
          <a:p>
            <a:r>
              <a:rPr lang="en-GB" dirty="0"/>
              <a:t>1 T-cells</a:t>
            </a:r>
          </a:p>
          <a:p>
            <a:r>
              <a:rPr lang="en-GB" dirty="0"/>
              <a:t>2 T-cells</a:t>
            </a:r>
          </a:p>
          <a:p>
            <a:r>
              <a:rPr lang="en-GB" dirty="0"/>
              <a:t>3 Fibroblasts</a:t>
            </a:r>
          </a:p>
          <a:p>
            <a:r>
              <a:rPr lang="en-GB" dirty="0"/>
              <a:t>4 Macrophages</a:t>
            </a:r>
          </a:p>
          <a:p>
            <a:r>
              <a:rPr lang="en-GB" dirty="0"/>
              <a:t>5 VSMC</a:t>
            </a:r>
          </a:p>
          <a:p>
            <a:r>
              <a:rPr lang="en-GB" dirty="0"/>
              <a:t>6 RBC</a:t>
            </a:r>
          </a:p>
          <a:p>
            <a:r>
              <a:rPr lang="en-GB" dirty="0"/>
              <a:t>7 endothelial</a:t>
            </a:r>
          </a:p>
          <a:p>
            <a:r>
              <a:rPr lang="en-GB" dirty="0"/>
              <a:t>8 Endothelial</a:t>
            </a:r>
          </a:p>
          <a:p>
            <a:r>
              <a:rPr lang="en-GB" dirty="0"/>
              <a:t>9 …</a:t>
            </a:r>
          </a:p>
          <a:p>
            <a:r>
              <a:rPr lang="en-GB" dirty="0"/>
              <a:t>10 neuron</a:t>
            </a:r>
          </a:p>
          <a:p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F3E73F7-79FF-B64D-8D6D-5219B0F2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127" y="1637416"/>
            <a:ext cx="8255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60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B875B-8B35-5744-B909-DDC4B4A9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C779D21-4BB0-3943-9F8A-A0830829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07" y="158837"/>
            <a:ext cx="8858893" cy="66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1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299EB-5601-124C-BE3A-2AC253F7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Our objective: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8B396B6-A5F3-464D-916B-7DDFEAF8B5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0663" y="3271910"/>
            <a:ext cx="741246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 figure out which cells/mechanisms are responsible for neointima formation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FAFFE8-D5CD-D64C-8328-A58DA8C2BEAA}"/>
              </a:ext>
            </a:extLst>
          </p:cNvPr>
          <p:cNvGraphicFramePr/>
          <p:nvPr/>
        </p:nvGraphicFramePr>
        <p:xfrm>
          <a:off x="530663" y="420925"/>
          <a:ext cx="7181920" cy="3721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0E06A44F-C3BF-8A4F-8757-7BAF22BC21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2565" y="78365"/>
            <a:ext cx="3403812" cy="4059908"/>
          </a:xfrm>
          <a:prstGeom prst="rect">
            <a:avLst/>
          </a:prstGeom>
        </p:spPr>
      </p:pic>
      <p:sp>
        <p:nvSpPr>
          <p:cNvPr id="3" name="Kader 2">
            <a:extLst>
              <a:ext uri="{FF2B5EF4-FFF2-40B4-BE49-F238E27FC236}">
                <a16:creationId xmlns:a16="http://schemas.microsoft.com/office/drawing/2014/main" id="{182C2A83-63C0-BF4B-B7E8-EAA2BA3CA57C}"/>
              </a:ext>
            </a:extLst>
          </p:cNvPr>
          <p:cNvSpPr/>
          <p:nvPr/>
        </p:nvSpPr>
        <p:spPr>
          <a:xfrm>
            <a:off x="2784143" y="1487606"/>
            <a:ext cx="2674961" cy="1583140"/>
          </a:xfrm>
          <a:prstGeom prst="frame">
            <a:avLst>
              <a:gd name="adj1" fmla="val 474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06FE26C-8855-124C-B231-888019302F61}"/>
              </a:ext>
            </a:extLst>
          </p:cNvPr>
          <p:cNvSpPr txBox="1"/>
          <p:nvPr/>
        </p:nvSpPr>
        <p:spPr>
          <a:xfrm>
            <a:off x="2190436" y="3990678"/>
            <a:ext cx="111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VSMCs?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B40D660-E6D6-FF49-85F1-50821241810A}"/>
              </a:ext>
            </a:extLst>
          </p:cNvPr>
          <p:cNvSpPr txBox="1"/>
          <p:nvPr/>
        </p:nvSpPr>
        <p:spPr>
          <a:xfrm>
            <a:off x="3414279" y="3990678"/>
            <a:ext cx="18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Gli1</a:t>
            </a:r>
            <a:r>
              <a:rPr lang="en-GB" baseline="30000" dirty="0">
                <a:solidFill>
                  <a:srgbClr val="FF0000"/>
                </a:solidFill>
              </a:rPr>
              <a:t>+</a:t>
            </a:r>
            <a:r>
              <a:rPr lang="en-GB" dirty="0">
                <a:solidFill>
                  <a:srgbClr val="FF0000"/>
                </a:solidFill>
              </a:rPr>
              <a:t> pericytes?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51AA26E3-1161-D647-A073-7C5EDB9D774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661" y="4341004"/>
            <a:ext cx="2788227" cy="245459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A7C28FD2-421C-4942-932F-C3D2EE968B8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988" y="2601403"/>
            <a:ext cx="4621415" cy="42565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D510CC1-3B3A-7C48-85E1-7617DFF223D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52" y="2852738"/>
            <a:ext cx="5647083" cy="400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91F21DD3-4B11-F04F-9854-7534F927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411"/>
            <a:ext cx="8542518" cy="6376086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197995B-ECB7-5D4C-AE80-CCDB2E8AC2D1}"/>
              </a:ext>
            </a:extLst>
          </p:cNvPr>
          <p:cNvSpPr txBox="1"/>
          <p:nvPr/>
        </p:nvSpPr>
        <p:spPr>
          <a:xfrm>
            <a:off x="8441632" y="2596270"/>
            <a:ext cx="162493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Cluster</a:t>
            </a:r>
          </a:p>
          <a:p>
            <a:r>
              <a:rPr lang="en-GB" dirty="0"/>
              <a:t>0- B-cells</a:t>
            </a:r>
          </a:p>
          <a:p>
            <a:r>
              <a:rPr lang="en-GB" dirty="0"/>
              <a:t>1 T-cells</a:t>
            </a:r>
          </a:p>
          <a:p>
            <a:r>
              <a:rPr lang="en-GB" dirty="0"/>
              <a:t>2 T-cells</a:t>
            </a:r>
          </a:p>
          <a:p>
            <a:r>
              <a:rPr lang="en-GB" dirty="0"/>
              <a:t>3 Fibroblasts</a:t>
            </a:r>
          </a:p>
          <a:p>
            <a:r>
              <a:rPr lang="en-GB" dirty="0"/>
              <a:t>4 Macrophages</a:t>
            </a:r>
          </a:p>
          <a:p>
            <a:r>
              <a:rPr lang="en-GB" dirty="0"/>
              <a:t>5 VSMC</a:t>
            </a:r>
          </a:p>
          <a:p>
            <a:r>
              <a:rPr lang="en-GB" dirty="0"/>
              <a:t>6 RBC</a:t>
            </a:r>
          </a:p>
          <a:p>
            <a:r>
              <a:rPr lang="en-GB" dirty="0"/>
              <a:t>7 endothelial</a:t>
            </a:r>
          </a:p>
          <a:p>
            <a:r>
              <a:rPr lang="en-GB" dirty="0"/>
              <a:t>8 Endothelial</a:t>
            </a:r>
          </a:p>
          <a:p>
            <a:r>
              <a:rPr lang="en-GB" dirty="0"/>
              <a:t>9 …</a:t>
            </a:r>
          </a:p>
          <a:p>
            <a:r>
              <a:rPr lang="en-GB" dirty="0"/>
              <a:t>10 neuron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827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CE44836-D815-054D-94CC-F5598FB5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11" y="836566"/>
            <a:ext cx="7479586" cy="598726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6E797E5-A529-8E48-86AE-753D81982FEA}"/>
              </a:ext>
            </a:extLst>
          </p:cNvPr>
          <p:cNvSpPr txBox="1"/>
          <p:nvPr/>
        </p:nvSpPr>
        <p:spPr>
          <a:xfrm>
            <a:off x="10567068" y="251791"/>
            <a:ext cx="162493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Cluster</a:t>
            </a:r>
          </a:p>
          <a:p>
            <a:r>
              <a:rPr lang="en-GB" dirty="0"/>
              <a:t>0- B-cells</a:t>
            </a:r>
          </a:p>
          <a:p>
            <a:r>
              <a:rPr lang="en-GB" dirty="0"/>
              <a:t>1 T-cells</a:t>
            </a:r>
          </a:p>
          <a:p>
            <a:r>
              <a:rPr lang="en-GB" dirty="0"/>
              <a:t>2 T-cells</a:t>
            </a:r>
          </a:p>
          <a:p>
            <a:r>
              <a:rPr lang="en-GB" dirty="0"/>
              <a:t>3 Fibroblasts</a:t>
            </a:r>
          </a:p>
          <a:p>
            <a:r>
              <a:rPr lang="en-GB" dirty="0"/>
              <a:t>4 Macrophages</a:t>
            </a:r>
          </a:p>
          <a:p>
            <a:r>
              <a:rPr lang="en-GB" dirty="0"/>
              <a:t>5 VSMC</a:t>
            </a:r>
          </a:p>
          <a:p>
            <a:r>
              <a:rPr lang="en-GB" dirty="0"/>
              <a:t>6 RBC</a:t>
            </a:r>
          </a:p>
          <a:p>
            <a:r>
              <a:rPr lang="en-GB" dirty="0"/>
              <a:t>7 endothelial</a:t>
            </a:r>
          </a:p>
          <a:p>
            <a:r>
              <a:rPr lang="en-GB" dirty="0"/>
              <a:t>8 Endothelial</a:t>
            </a:r>
          </a:p>
          <a:p>
            <a:r>
              <a:rPr lang="en-GB" dirty="0"/>
              <a:t>9 …</a:t>
            </a:r>
          </a:p>
          <a:p>
            <a:r>
              <a:rPr lang="en-GB" dirty="0"/>
              <a:t>10 neuron</a:t>
            </a:r>
          </a:p>
          <a:p>
            <a:endParaRPr lang="en-GB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D9A49F1-E0A7-B34D-AB7C-2CFB9F39C48F}"/>
              </a:ext>
            </a:extLst>
          </p:cNvPr>
          <p:cNvSpPr txBox="1"/>
          <p:nvPr/>
        </p:nvSpPr>
        <p:spPr>
          <a:xfrm>
            <a:off x="331303" y="251791"/>
            <a:ext cx="176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Dorothea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511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F046D7F-F9A8-DA46-B9EA-0D8F7B4F4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870" y="1218183"/>
            <a:ext cx="6942856" cy="5557623"/>
          </a:xfr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BF326F5-FE19-574E-80ED-716A645D4E5B}"/>
              </a:ext>
            </a:extLst>
          </p:cNvPr>
          <p:cNvSpPr txBox="1"/>
          <p:nvPr/>
        </p:nvSpPr>
        <p:spPr>
          <a:xfrm>
            <a:off x="331303" y="251791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Progeny</a:t>
            </a:r>
            <a:endParaRPr lang="en-GB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4A6BBDA-DBD9-F748-A222-084655153BD0}"/>
              </a:ext>
            </a:extLst>
          </p:cNvPr>
          <p:cNvSpPr txBox="1"/>
          <p:nvPr/>
        </p:nvSpPr>
        <p:spPr>
          <a:xfrm>
            <a:off x="9826316" y="2538000"/>
            <a:ext cx="13056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Cluster</a:t>
            </a:r>
          </a:p>
          <a:p>
            <a:r>
              <a:rPr lang="en-GB" sz="1400" dirty="0"/>
              <a:t>0- B-cells</a:t>
            </a:r>
          </a:p>
          <a:p>
            <a:r>
              <a:rPr lang="en-GB" sz="1400" dirty="0"/>
              <a:t>1 T-cells</a:t>
            </a:r>
          </a:p>
          <a:p>
            <a:r>
              <a:rPr lang="en-GB" sz="1400" dirty="0"/>
              <a:t>2 T-cells</a:t>
            </a:r>
          </a:p>
          <a:p>
            <a:r>
              <a:rPr lang="en-GB" sz="1400" dirty="0"/>
              <a:t>3 Fibroblasts</a:t>
            </a:r>
          </a:p>
          <a:p>
            <a:r>
              <a:rPr lang="en-GB" sz="1400" dirty="0"/>
              <a:t>4 Macrophages</a:t>
            </a:r>
          </a:p>
          <a:p>
            <a:r>
              <a:rPr lang="en-GB" sz="1400" dirty="0"/>
              <a:t>5 VSMC</a:t>
            </a:r>
          </a:p>
          <a:p>
            <a:r>
              <a:rPr lang="en-GB" sz="1400" dirty="0"/>
              <a:t>6 RBC</a:t>
            </a:r>
          </a:p>
          <a:p>
            <a:r>
              <a:rPr lang="en-GB" sz="1400" dirty="0"/>
              <a:t>7 endothelial</a:t>
            </a:r>
          </a:p>
          <a:p>
            <a:r>
              <a:rPr lang="en-GB" sz="1400" dirty="0"/>
              <a:t>8 Endothelial</a:t>
            </a:r>
          </a:p>
          <a:p>
            <a:r>
              <a:rPr lang="en-GB" sz="1400" dirty="0"/>
              <a:t>9 …</a:t>
            </a:r>
          </a:p>
          <a:p>
            <a:r>
              <a:rPr lang="en-GB" sz="1400" dirty="0"/>
              <a:t>10 neuron</a:t>
            </a:r>
          </a:p>
        </p:txBody>
      </p:sp>
    </p:spTree>
    <p:extLst>
      <p:ext uri="{BB962C8B-B14F-4D97-AF65-F5344CB8AC3E}">
        <p14:creationId xmlns:p14="http://schemas.microsoft.com/office/powerpoint/2010/main" val="23202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52C0699-68D4-EF45-998A-5605527D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8000"/>
            <a:ext cx="5798571" cy="4320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F8DD019-53FF-BF44-BCE7-9A1F9E7C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654" y="2538000"/>
            <a:ext cx="5798571" cy="4320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2E301496-3E29-C444-9D35-A7CC01D34AAE}"/>
              </a:ext>
            </a:extLst>
          </p:cNvPr>
          <p:cNvSpPr txBox="1"/>
          <p:nvPr/>
        </p:nvSpPr>
        <p:spPr>
          <a:xfrm>
            <a:off x="232617" y="334936"/>
            <a:ext cx="748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Dorothea and Progeny of only vasculature clusters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5678E8E-4DF9-C64C-A021-9BDE924CF46C}"/>
              </a:ext>
            </a:extLst>
          </p:cNvPr>
          <p:cNvSpPr txBox="1"/>
          <p:nvPr/>
        </p:nvSpPr>
        <p:spPr>
          <a:xfrm>
            <a:off x="10812915" y="744889"/>
            <a:ext cx="11464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Cluster</a:t>
            </a:r>
          </a:p>
          <a:p>
            <a:r>
              <a:rPr lang="en-GB" sz="1400" dirty="0"/>
              <a:t>3 Fibroblasts</a:t>
            </a:r>
          </a:p>
          <a:p>
            <a:r>
              <a:rPr lang="en-GB" sz="1400" dirty="0"/>
              <a:t>5 VSMC</a:t>
            </a:r>
          </a:p>
          <a:p>
            <a:r>
              <a:rPr lang="en-GB" sz="1400" dirty="0"/>
              <a:t>7 endothelial</a:t>
            </a:r>
          </a:p>
          <a:p>
            <a:r>
              <a:rPr lang="en-GB" sz="1400" dirty="0"/>
              <a:t>8 Endothelial</a:t>
            </a:r>
          </a:p>
          <a:p>
            <a:r>
              <a:rPr lang="en-GB" sz="1400" dirty="0"/>
              <a:t>10 neuron</a:t>
            </a:r>
          </a:p>
        </p:txBody>
      </p:sp>
    </p:spTree>
    <p:extLst>
      <p:ext uri="{BB962C8B-B14F-4D97-AF65-F5344CB8AC3E}">
        <p14:creationId xmlns:p14="http://schemas.microsoft.com/office/powerpoint/2010/main" val="866869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D35012E-4E00-D946-ADEC-F234A0A8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851" y="2431040"/>
            <a:ext cx="5798571" cy="43200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68A8292-90F1-4C44-9BF8-63091327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" y="2538000"/>
            <a:ext cx="5798571" cy="4320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CC3E43E-47FF-E04F-9A5F-39CFBBDDADE3}"/>
              </a:ext>
            </a:extLst>
          </p:cNvPr>
          <p:cNvSpPr txBox="1"/>
          <p:nvPr/>
        </p:nvSpPr>
        <p:spPr>
          <a:xfrm>
            <a:off x="10955615" y="576552"/>
            <a:ext cx="13056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Cluster</a:t>
            </a:r>
          </a:p>
          <a:p>
            <a:r>
              <a:rPr lang="en-GB" sz="1400" dirty="0"/>
              <a:t>0- B-cells</a:t>
            </a:r>
          </a:p>
          <a:p>
            <a:r>
              <a:rPr lang="en-GB" sz="1400" dirty="0"/>
              <a:t>1 T-cells</a:t>
            </a:r>
          </a:p>
          <a:p>
            <a:r>
              <a:rPr lang="en-GB" sz="1400" dirty="0"/>
              <a:t>2 T-cells</a:t>
            </a:r>
          </a:p>
          <a:p>
            <a:r>
              <a:rPr lang="en-GB" sz="1400" dirty="0"/>
              <a:t>4 Macrophages</a:t>
            </a:r>
          </a:p>
          <a:p>
            <a:r>
              <a:rPr lang="en-GB" sz="1400" dirty="0"/>
              <a:t>6 RBC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3018302-8C0E-4F4D-A40C-77ACB8D74F9B}"/>
              </a:ext>
            </a:extLst>
          </p:cNvPr>
          <p:cNvSpPr txBox="1"/>
          <p:nvPr/>
        </p:nvSpPr>
        <p:spPr>
          <a:xfrm>
            <a:off x="232617" y="334936"/>
            <a:ext cx="703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Dorothea and Progeny of only immune clusters</a:t>
            </a:r>
          </a:p>
        </p:txBody>
      </p:sp>
    </p:spTree>
    <p:extLst>
      <p:ext uri="{BB962C8B-B14F-4D97-AF65-F5344CB8AC3E}">
        <p14:creationId xmlns:p14="http://schemas.microsoft.com/office/powerpoint/2010/main" val="2645885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AB305-CF63-6C41-9F5B-6DCA28F2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38" y="0"/>
            <a:ext cx="10515600" cy="805072"/>
          </a:xfrm>
        </p:spPr>
        <p:txBody>
          <a:bodyPr>
            <a:normAutofit fontScale="90000"/>
          </a:bodyPr>
          <a:lstStyle/>
          <a:p>
            <a:r>
              <a:rPr lang="en-GB" dirty="0"/>
              <a:t>     heatmap up DE genes                         Top10 Go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581C1DD3-2F3A-EE4E-96DE-FF22E8DB3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442" y="628073"/>
            <a:ext cx="2809461" cy="6229928"/>
          </a:xfr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AC2AE121-DDD6-2E4B-B524-D9B62561AE93}"/>
              </a:ext>
            </a:extLst>
          </p:cNvPr>
          <p:cNvSpPr txBox="1"/>
          <p:nvPr/>
        </p:nvSpPr>
        <p:spPr>
          <a:xfrm>
            <a:off x="84406" y="2110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F7DA328-CEB1-BD48-A8FB-85B31CDCAE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4958" y="628072"/>
            <a:ext cx="3877995" cy="62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4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F6227-DCCD-AF48-8929-286D1741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plots per cluster up in Stent vs control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B919949-7261-C34C-BD09-017ACAB620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00" y="2898000"/>
            <a:ext cx="3960000" cy="3960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D15C1E3-D9AD-AD40-90A4-3CE3E9690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00" y="2898000"/>
            <a:ext cx="3960000" cy="3960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F5FFCEB-08C9-9F4F-8F72-0C9AC2DEB5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8600" y="2898000"/>
            <a:ext cx="3960000" cy="396000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F26FA90-A047-3F40-8E8B-2FDB4FD7BE2C}"/>
              </a:ext>
            </a:extLst>
          </p:cNvPr>
          <p:cNvSpPr txBox="1"/>
          <p:nvPr/>
        </p:nvSpPr>
        <p:spPr>
          <a:xfrm>
            <a:off x="1593969" y="2639631"/>
            <a:ext cx="120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Fibroblasts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1A76F9B-23CB-6642-80DF-EF48DF3312A4}"/>
              </a:ext>
            </a:extLst>
          </p:cNvPr>
          <p:cNvSpPr txBox="1"/>
          <p:nvPr/>
        </p:nvSpPr>
        <p:spPr>
          <a:xfrm>
            <a:off x="5684004" y="2623930"/>
            <a:ext cx="74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VSMC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10F0F07-7294-DD4E-AB42-32B88754E667}"/>
              </a:ext>
            </a:extLst>
          </p:cNvPr>
          <p:cNvSpPr txBox="1"/>
          <p:nvPr/>
        </p:nvSpPr>
        <p:spPr>
          <a:xfrm>
            <a:off x="9077727" y="2623930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Endothelial cells</a:t>
            </a:r>
          </a:p>
        </p:txBody>
      </p:sp>
    </p:spTree>
    <p:extLst>
      <p:ext uri="{BB962C8B-B14F-4D97-AF65-F5344CB8AC3E}">
        <p14:creationId xmlns:p14="http://schemas.microsoft.com/office/powerpoint/2010/main" val="2953200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3CA3F-059A-2C45-898B-2FE7C59F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analysis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0C4DB8-FBB3-A142-9271-61C42F52D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Receptor ligand interaction immune cells vs. </a:t>
            </a:r>
            <a:r>
              <a:rPr lang="en-GB" dirty="0" err="1"/>
              <a:t>vsmc</a:t>
            </a:r>
            <a:r>
              <a:rPr lang="en-GB" dirty="0"/>
              <a:t>/fibroblasts</a:t>
            </a:r>
          </a:p>
          <a:p>
            <a:endParaRPr lang="en-GB" dirty="0"/>
          </a:p>
          <a:p>
            <a:r>
              <a:rPr lang="en-GB" dirty="0"/>
              <a:t>Receptor ligand interaction endothelial cells vs. </a:t>
            </a:r>
            <a:r>
              <a:rPr lang="en-GB" dirty="0" err="1"/>
              <a:t>vsmc</a:t>
            </a:r>
            <a:r>
              <a:rPr lang="en-GB" dirty="0"/>
              <a:t>/fibroblasts</a:t>
            </a:r>
          </a:p>
          <a:p>
            <a:endParaRPr lang="en-GB" dirty="0"/>
          </a:p>
          <a:p>
            <a:r>
              <a:rPr lang="en-GB" dirty="0"/>
              <a:t>Analyse where most signalling is coming from</a:t>
            </a:r>
          </a:p>
          <a:p>
            <a:endParaRPr lang="en-GB" dirty="0"/>
          </a:p>
          <a:p>
            <a:r>
              <a:rPr lang="en-GB" dirty="0" err="1"/>
              <a:t>Cellphone</a:t>
            </a:r>
            <a:r>
              <a:rPr lang="en-GB" dirty="0"/>
              <a:t> DB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071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84A22-FF48-2244-96EB-FD20756E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Acknowledgements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045C60-6007-D848-8889-0D72507E5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22" y="1647207"/>
            <a:ext cx="47685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/>
              <a:t>Prof.</a:t>
            </a:r>
            <a:r>
              <a:rPr lang="en-GB" sz="2000" dirty="0"/>
              <a:t> Jürgen </a:t>
            </a:r>
            <a:r>
              <a:rPr lang="en-GB" sz="2000" dirty="0" err="1"/>
              <a:t>Floege</a:t>
            </a:r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Prof.</a:t>
            </a:r>
            <a:r>
              <a:rPr lang="en-GB" sz="2000" dirty="0"/>
              <a:t> Rafael </a:t>
            </a:r>
            <a:r>
              <a:rPr lang="en-GB" sz="2000" dirty="0" err="1"/>
              <a:t>Kramann</a:t>
            </a:r>
            <a:r>
              <a:rPr lang="en-GB" sz="2000" dirty="0"/>
              <a:t>		</a:t>
            </a:r>
          </a:p>
          <a:p>
            <a:pPr marL="0" indent="0">
              <a:buNone/>
            </a:pPr>
            <a:r>
              <a:rPr lang="en-GB" sz="2000" dirty="0"/>
              <a:t>Nadine </a:t>
            </a:r>
            <a:r>
              <a:rPr lang="en-GB" sz="2000" dirty="0" err="1"/>
              <a:t>Kaesler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Sylvia Menzel</a:t>
            </a:r>
          </a:p>
          <a:p>
            <a:pPr marL="0" indent="0">
              <a:buNone/>
            </a:pPr>
            <a:r>
              <a:rPr lang="en-GB" sz="2000" dirty="0"/>
              <a:t>Anne </a:t>
            </a:r>
            <a:r>
              <a:rPr lang="en-GB" sz="2000" dirty="0" err="1"/>
              <a:t>Babler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Elisa </a:t>
            </a:r>
            <a:r>
              <a:rPr lang="en-GB" sz="2000" dirty="0" err="1"/>
              <a:t>Liehn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Susanne Ziegler</a:t>
            </a:r>
          </a:p>
          <a:p>
            <a:pPr marL="0" indent="0">
              <a:buNone/>
            </a:pPr>
            <a:r>
              <a:rPr lang="en-GB" sz="2000" dirty="0"/>
              <a:t>Christoph </a:t>
            </a:r>
            <a:r>
              <a:rPr lang="en-GB" sz="2000" dirty="0" err="1"/>
              <a:t>Kuppe</a:t>
            </a:r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Nazanin</a:t>
            </a:r>
            <a:r>
              <a:rPr lang="en-GB" sz="2000" dirty="0"/>
              <a:t> </a:t>
            </a:r>
            <a:r>
              <a:rPr lang="en-GB" sz="2000" dirty="0" err="1"/>
              <a:t>Kabgani</a:t>
            </a:r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Aurélien</a:t>
            </a:r>
            <a:r>
              <a:rPr lang="en-GB" sz="2000" dirty="0"/>
              <a:t> </a:t>
            </a:r>
            <a:r>
              <a:rPr lang="en-GB" sz="2000" dirty="0" err="1"/>
              <a:t>Dugourd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2DD8FF59-1938-3F48-9960-782F2ADB71E1}"/>
              </a:ext>
            </a:extLst>
          </p:cNvPr>
          <p:cNvSpPr txBox="1">
            <a:spLocks/>
          </p:cNvSpPr>
          <p:nvPr/>
        </p:nvSpPr>
        <p:spPr>
          <a:xfrm>
            <a:off x="3613196" y="1647206"/>
            <a:ext cx="3087642" cy="4601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Fabian </a:t>
            </a:r>
            <a:r>
              <a:rPr lang="en-GB" sz="2000" dirty="0" err="1"/>
              <a:t>Peisker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Jack Xu</a:t>
            </a:r>
          </a:p>
          <a:p>
            <a:pPr marL="0" indent="0">
              <a:buNone/>
            </a:pPr>
            <a:r>
              <a:rPr lang="en-GB" sz="2000" dirty="0"/>
              <a:t>Peggy </a:t>
            </a:r>
            <a:r>
              <a:rPr lang="en-GB" sz="2000" dirty="0" err="1"/>
              <a:t>Jirak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Nina Graff</a:t>
            </a:r>
          </a:p>
          <a:p>
            <a:pPr marL="0" indent="0">
              <a:buNone/>
            </a:pPr>
            <a:r>
              <a:rPr lang="en-GB" sz="2000" dirty="0" err="1"/>
              <a:t>Imma-Katrin</a:t>
            </a:r>
            <a:r>
              <a:rPr lang="en-GB" sz="2000" dirty="0"/>
              <a:t> </a:t>
            </a:r>
            <a:r>
              <a:rPr lang="en-GB" sz="2000" dirty="0" err="1"/>
              <a:t>Härthe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Konrad </a:t>
            </a:r>
            <a:r>
              <a:rPr lang="en-GB" sz="2000" dirty="0" err="1"/>
              <a:t>Hoeft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Vanessa </a:t>
            </a:r>
            <a:r>
              <a:rPr lang="en-GB" sz="2000" dirty="0" err="1"/>
              <a:t>Künstler</a:t>
            </a:r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Turgay</a:t>
            </a:r>
            <a:r>
              <a:rPr lang="en-GB" sz="2000" dirty="0"/>
              <a:t> </a:t>
            </a:r>
            <a:r>
              <a:rPr lang="en-GB" sz="2000" dirty="0" err="1"/>
              <a:t>Saritas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Gideon Schäfer</a:t>
            </a:r>
          </a:p>
          <a:p>
            <a:pPr marL="0" indent="0">
              <a:buNone/>
            </a:pPr>
            <a:r>
              <a:rPr lang="en-GB" sz="2000" dirty="0" err="1"/>
              <a:t>Xiaoting</a:t>
            </a:r>
            <a:r>
              <a:rPr lang="en-GB" sz="2000" dirty="0"/>
              <a:t> Zhang</a:t>
            </a:r>
          </a:p>
          <a:p>
            <a:pPr marL="0" indent="0">
              <a:buNone/>
            </a:pPr>
            <a:r>
              <a:rPr lang="en-GB" sz="2000" dirty="0"/>
              <a:t>Suresh Kaushik</a:t>
            </a:r>
          </a:p>
          <a:p>
            <a:pPr marL="0" indent="0">
              <a:buNone/>
            </a:pPr>
            <a:endParaRPr lang="nl-NL" sz="2000" cap="all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D909FBB-B146-C545-A529-F90E3CE9C3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5191" y="137192"/>
            <a:ext cx="3320637" cy="115431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CE72014-1A56-BD45-9C6D-66670A00FC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8" y="5998545"/>
            <a:ext cx="3464378" cy="768548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3161D6-C639-5040-98CE-570E7D7F975D}"/>
              </a:ext>
            </a:extLst>
          </p:cNvPr>
          <p:cNvSpPr txBox="1">
            <a:spLocks/>
          </p:cNvSpPr>
          <p:nvPr/>
        </p:nvSpPr>
        <p:spPr>
          <a:xfrm>
            <a:off x="6851722" y="1668948"/>
            <a:ext cx="30876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Felix </a:t>
            </a:r>
            <a:r>
              <a:rPr lang="en-GB" sz="2000" dirty="0" err="1"/>
              <a:t>Schreibing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David Schumacher</a:t>
            </a:r>
          </a:p>
          <a:p>
            <a:pPr marL="0" indent="0">
              <a:buNone/>
            </a:pPr>
            <a:r>
              <a:rPr lang="en-GB" sz="2000" dirty="0"/>
              <a:t>Katharina Reimer</a:t>
            </a:r>
          </a:p>
          <a:p>
            <a:pPr marL="0" indent="0">
              <a:buNone/>
            </a:pPr>
            <a:r>
              <a:rPr lang="en-GB" sz="2000" dirty="0"/>
              <a:t>Lu Chen</a:t>
            </a:r>
          </a:p>
          <a:p>
            <a:pPr marL="0" indent="0">
              <a:buNone/>
            </a:pPr>
            <a:r>
              <a:rPr lang="en-GB" sz="2000" dirty="0"/>
              <a:t>Monica </a:t>
            </a:r>
            <a:r>
              <a:rPr lang="en-GB" sz="2000" dirty="0" err="1"/>
              <a:t>Hannani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Ursula </a:t>
            </a:r>
            <a:r>
              <a:rPr lang="en-GB" sz="2000" dirty="0" err="1"/>
              <a:t>Förster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Marius Kohl</a:t>
            </a:r>
          </a:p>
          <a:p>
            <a:pPr marL="0" indent="0">
              <a:buNone/>
            </a:pPr>
            <a:r>
              <a:rPr lang="en-GB" sz="2000" dirty="0"/>
              <a:t>Fang-</a:t>
            </a:r>
            <a:r>
              <a:rPr lang="en-GB" sz="2000" dirty="0" err="1"/>
              <a:t>yu</a:t>
            </a:r>
            <a:r>
              <a:rPr lang="en-GB" sz="2000" dirty="0"/>
              <a:t> Zhao</a:t>
            </a:r>
          </a:p>
          <a:p>
            <a:pPr marL="0" indent="0">
              <a:buNone/>
            </a:pPr>
            <a:r>
              <a:rPr lang="en-GB" sz="2000" dirty="0"/>
              <a:t>Lars Koch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nl-NL" sz="2000" cap="all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1313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ster, object&#10;&#10;Automatisch gegenereerde beschrijving">
            <a:extLst>
              <a:ext uri="{FF2B5EF4-FFF2-40B4-BE49-F238E27FC236}">
                <a16:creationId xmlns:a16="http://schemas.microsoft.com/office/drawing/2014/main" id="{8839F578-DA78-6F4F-9730-326B285C47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41" y="1216837"/>
            <a:ext cx="5266759" cy="5255400"/>
          </a:xfrm>
          <a:prstGeom prst="rect">
            <a:avLst/>
          </a:prstGeom>
        </p:spPr>
      </p:pic>
      <p:pic>
        <p:nvPicPr>
          <p:cNvPr id="11" name="Afbeelding 10" descr="Afbeelding met ster, zitten&#10;&#10;Automatisch gegenereerde beschrijving">
            <a:extLst>
              <a:ext uri="{FF2B5EF4-FFF2-40B4-BE49-F238E27FC236}">
                <a16:creationId xmlns:a16="http://schemas.microsoft.com/office/drawing/2014/main" id="{9E7115A2-F3C9-384F-B84D-B985C2E0E5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216837"/>
            <a:ext cx="5255400" cy="525540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A26D5581-CBA9-274C-8689-A2384610BD3C}"/>
              </a:ext>
            </a:extLst>
          </p:cNvPr>
          <p:cNvSpPr txBox="1"/>
          <p:nvPr/>
        </p:nvSpPr>
        <p:spPr>
          <a:xfrm>
            <a:off x="3016824" y="6415086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cd45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0FE79BB-D256-774E-A6D8-F9613DDB2BBE}"/>
              </a:ext>
            </a:extLst>
          </p:cNvPr>
          <p:cNvSpPr txBox="1"/>
          <p:nvPr/>
        </p:nvSpPr>
        <p:spPr>
          <a:xfrm>
            <a:off x="8283583" y="6415086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cd68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CD31FD3-6075-174F-9619-AB00C94D706C}"/>
              </a:ext>
            </a:extLst>
          </p:cNvPr>
          <p:cNvSpPr txBox="1"/>
          <p:nvPr/>
        </p:nvSpPr>
        <p:spPr>
          <a:xfrm>
            <a:off x="828675" y="3857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F5E53FC-04AB-4B4C-928D-4BD5A150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92313"/>
            <a:ext cx="11591925" cy="1325563"/>
          </a:xfrm>
        </p:spPr>
        <p:txBody>
          <a:bodyPr>
            <a:normAutofit/>
          </a:bodyPr>
          <a:lstStyle/>
          <a:p>
            <a:r>
              <a:rPr lang="en-GB" dirty="0"/>
              <a:t>Remaining cells stain positive for immune markers</a:t>
            </a:r>
          </a:p>
        </p:txBody>
      </p:sp>
    </p:spTree>
    <p:extLst>
      <p:ext uri="{BB962C8B-B14F-4D97-AF65-F5344CB8AC3E}">
        <p14:creationId xmlns:p14="http://schemas.microsoft.com/office/powerpoint/2010/main" val="389509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D2BFC57A-5B87-FA45-BE12-653E85AD50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105" y="32658"/>
            <a:ext cx="9497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8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A0A50-C722-C14F-BE6B-BE7ED373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Gli1+ tdTomato cells in healthy carotid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8F59AA-749A-D04B-8F59-BB7E6693BC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24822"/>
            <a:ext cx="12192000" cy="4655447"/>
          </a:xfrm>
          <a:prstGeom prst="rect">
            <a:avLst/>
          </a:prstGeom>
        </p:spPr>
      </p:pic>
      <p:sp>
        <p:nvSpPr>
          <p:cNvPr id="5" name="Tekstvak 68">
            <a:extLst>
              <a:ext uri="{FF2B5EF4-FFF2-40B4-BE49-F238E27FC236}">
                <a16:creationId xmlns:a16="http://schemas.microsoft.com/office/drawing/2014/main" id="{78ADCED8-A22A-B441-8A26-B3F85160F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4101" y="1690688"/>
            <a:ext cx="212486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altLang="de-DE" sz="2800" dirty="0">
                <a:solidFill>
                  <a:srgbClr val="0070C0"/>
                </a:solidFill>
              </a:rPr>
              <a:t>DAPI</a:t>
            </a:r>
            <a:endParaRPr lang="en-GB" altLang="de-DE" sz="2800" dirty="0">
              <a:solidFill>
                <a:schemeClr val="bg1"/>
              </a:solidFill>
            </a:endParaRPr>
          </a:p>
          <a:p>
            <a:r>
              <a:rPr lang="en-GB" altLang="de-DE" sz="2800" dirty="0">
                <a:solidFill>
                  <a:srgbClr val="00B050"/>
                </a:solidFill>
              </a:rPr>
              <a:t>Calponin</a:t>
            </a:r>
          </a:p>
          <a:p>
            <a:r>
              <a:rPr lang="en-GB" altLang="de-DE" sz="2800" dirty="0">
                <a:solidFill>
                  <a:srgbClr val="FF0000"/>
                </a:solidFill>
              </a:rPr>
              <a:t>Gli1+</a:t>
            </a:r>
            <a:endParaRPr lang="en-GB" altLang="de-DE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9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8A1A86DA-55BD-6C41-B17D-B00239513B2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144" y="2285999"/>
            <a:ext cx="12422288" cy="3015049"/>
          </a:xfrm>
          <a:prstGeom prst="rect">
            <a:avLst/>
          </a:prstGeom>
        </p:spPr>
      </p:pic>
      <p:sp>
        <p:nvSpPr>
          <p:cNvPr id="8" name="Tekstvak 68">
            <a:extLst>
              <a:ext uri="{FF2B5EF4-FFF2-40B4-BE49-F238E27FC236}">
                <a16:creationId xmlns:a16="http://schemas.microsoft.com/office/drawing/2014/main" id="{BD8415A4-E796-2344-8287-476378B03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80" y="1690688"/>
            <a:ext cx="237331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de-DE" sz="2800" dirty="0">
                <a:solidFill>
                  <a:srgbClr val="0070C0"/>
                </a:solidFill>
              </a:rPr>
              <a:t>DAPI</a:t>
            </a:r>
            <a:endParaRPr lang="en-GB" altLang="de-DE" sz="2800" dirty="0">
              <a:solidFill>
                <a:schemeClr val="bg1"/>
              </a:solidFill>
            </a:endParaRPr>
          </a:p>
          <a:p>
            <a:r>
              <a:rPr lang="en-GB" altLang="de-DE" sz="2800" dirty="0">
                <a:solidFill>
                  <a:srgbClr val="00B050"/>
                </a:solidFill>
              </a:rPr>
              <a:t>Calponin</a:t>
            </a:r>
          </a:p>
          <a:p>
            <a:r>
              <a:rPr lang="en-GB" altLang="de-DE" sz="2800" dirty="0">
                <a:solidFill>
                  <a:srgbClr val="FF0000"/>
                </a:solidFill>
              </a:rPr>
              <a:t>Myh11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CD16E182-108C-6744-A088-0B50056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65125"/>
            <a:ext cx="11901488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Myh11 tdTomato cells in medial layer of healthy carotid</a:t>
            </a:r>
          </a:p>
        </p:txBody>
      </p:sp>
    </p:spTree>
    <p:extLst>
      <p:ext uri="{BB962C8B-B14F-4D97-AF65-F5344CB8AC3E}">
        <p14:creationId xmlns:p14="http://schemas.microsoft.com/office/powerpoint/2010/main" val="183522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9CE53-6413-0D49-BCFE-E932910D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VeCadherin</a:t>
            </a:r>
            <a:r>
              <a:rPr lang="en-GB" dirty="0">
                <a:solidFill>
                  <a:schemeClr val="bg1"/>
                </a:solidFill>
              </a:rPr>
              <a:t> tdTomato cells in endothelium of healthy carotid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EC0833C-54C0-7541-8506-EBC6B326A86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30000" contras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29" y="2125362"/>
            <a:ext cx="12216629" cy="3534032"/>
          </a:xfrm>
          <a:prstGeom prst="rect">
            <a:avLst/>
          </a:prstGeom>
        </p:spPr>
      </p:pic>
      <p:sp>
        <p:nvSpPr>
          <p:cNvPr id="6" name="Tekstvak 68">
            <a:extLst>
              <a:ext uri="{FF2B5EF4-FFF2-40B4-BE49-F238E27FC236}">
                <a16:creationId xmlns:a16="http://schemas.microsoft.com/office/drawing/2014/main" id="{8E34C2FB-4B79-384B-8A15-169952885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7144" y="1817549"/>
            <a:ext cx="23733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de-DE" sz="2400" dirty="0">
                <a:solidFill>
                  <a:srgbClr val="0070C0"/>
                </a:solidFill>
              </a:rPr>
              <a:t>DAPI</a:t>
            </a:r>
          </a:p>
          <a:p>
            <a:r>
              <a:rPr lang="en-GB" altLang="de-DE" sz="2400" dirty="0">
                <a:solidFill>
                  <a:srgbClr val="00B050"/>
                </a:solidFill>
              </a:rPr>
              <a:t>CD31</a:t>
            </a:r>
          </a:p>
          <a:p>
            <a:r>
              <a:rPr lang="en-GB" altLang="de-DE" sz="2400" dirty="0" err="1">
                <a:solidFill>
                  <a:srgbClr val="FF0000"/>
                </a:solidFill>
              </a:rPr>
              <a:t>VeCadherin</a:t>
            </a:r>
            <a:endParaRPr lang="en-GB" altLang="de-DE" sz="2400" dirty="0">
              <a:solidFill>
                <a:srgbClr val="FF0000"/>
              </a:solidFill>
            </a:endParaRPr>
          </a:p>
          <a:p>
            <a:endParaRPr lang="en-GB" altLang="de-DE" sz="2400" dirty="0">
              <a:solidFill>
                <a:srgbClr val="00B050"/>
              </a:solidFill>
            </a:endParaRPr>
          </a:p>
          <a:p>
            <a:endParaRPr lang="en-GB" altLang="de-DE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829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5D48A-35F2-C04E-858B-453F32A5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Cre</a:t>
            </a:r>
            <a:r>
              <a:rPr lang="en-GB" dirty="0"/>
              <a:t> driver expression per vascular layer in healthy carotids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101F7B3-D8FB-734A-B951-79CF2A093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410" y="2180113"/>
            <a:ext cx="3423050" cy="4320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9114C56-7F02-2643-A94F-547BBF9E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063" y="2180113"/>
            <a:ext cx="3148475" cy="43200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4DC21415-B667-7F43-8A60-6EBBD13AC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22" y="2180113"/>
            <a:ext cx="313017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4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FF164941-21BA-4B40-8855-F23532C7E2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625" y="1434967"/>
            <a:ext cx="5436734" cy="544358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AB41F1E-7342-1043-9B27-E0A764E096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0146" y="-20548"/>
            <a:ext cx="6808994" cy="68652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DD37897-5AB5-8E4E-90E4-1D96F53C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17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Gli1+ in stented carotid 2 weeks </a:t>
            </a:r>
          </a:p>
        </p:txBody>
      </p:sp>
      <p:sp>
        <p:nvSpPr>
          <p:cNvPr id="10" name="Tekstvak 68">
            <a:extLst>
              <a:ext uri="{FF2B5EF4-FFF2-40B4-BE49-F238E27FC236}">
                <a16:creationId xmlns:a16="http://schemas.microsoft.com/office/drawing/2014/main" id="{15C55B77-4BDA-7842-B7C1-D0A45A02B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517" y="5510379"/>
            <a:ext cx="23733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de-DE" dirty="0">
                <a:solidFill>
                  <a:srgbClr val="0070C0"/>
                </a:solidFill>
              </a:rPr>
              <a:t>DAPI</a:t>
            </a:r>
          </a:p>
          <a:p>
            <a:r>
              <a:rPr lang="en-GB" altLang="de-DE" dirty="0">
                <a:solidFill>
                  <a:srgbClr val="00B050"/>
                </a:solidFill>
              </a:rPr>
              <a:t>Calponin</a:t>
            </a:r>
          </a:p>
          <a:p>
            <a:r>
              <a:rPr lang="en-GB" altLang="de-DE" dirty="0">
                <a:solidFill>
                  <a:srgbClr val="FF0000"/>
                </a:solidFill>
              </a:rPr>
              <a:t>Gli1+</a:t>
            </a:r>
          </a:p>
          <a:p>
            <a:r>
              <a:rPr lang="en-GB" altLang="de-DE" dirty="0">
                <a:solidFill>
                  <a:schemeClr val="bg1"/>
                </a:solidFill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25180406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34151</TotalTime>
  <Words>651</Words>
  <Application>Microsoft Macintosh PowerPoint</Application>
  <PresentationFormat>Breedbeeld</PresentationFormat>
  <Paragraphs>284</Paragraphs>
  <Slides>39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Kantoorthema</vt:lpstr>
      <vt:lpstr>Lab meeting 17.08.2020</vt:lpstr>
      <vt:lpstr>Background</vt:lpstr>
      <vt:lpstr>Our objective:</vt:lpstr>
      <vt:lpstr>PowerPoint-presentatie</vt:lpstr>
      <vt:lpstr>Gli1+ tdTomato cells in healthy carotid </vt:lpstr>
      <vt:lpstr>Myh11 tdTomato cells in medial layer of healthy carotid</vt:lpstr>
      <vt:lpstr>VeCadherin tdTomato cells in endothelium of healthy carotid</vt:lpstr>
      <vt:lpstr>Cre driver expression per vascular layer in healthy carotids</vt:lpstr>
      <vt:lpstr>Gli1+ in stented carotid 2 weeks </vt:lpstr>
      <vt:lpstr>Gli1+ in stented carotid 4 weeks </vt:lpstr>
      <vt:lpstr>Myh11 in stented carotid 2 weeks </vt:lpstr>
      <vt:lpstr>Myh11 in stented carotid 4 weeks</vt:lpstr>
      <vt:lpstr>Vecadherin in stented carotid 2 weeks</vt:lpstr>
      <vt:lpstr>Vecadherin in stented carotid 4 weeks</vt:lpstr>
      <vt:lpstr>PowerPoint-presentatie</vt:lpstr>
      <vt:lpstr> </vt:lpstr>
      <vt:lpstr>Cell type contribution statistics to in-stent restenosis</vt:lpstr>
      <vt:lpstr>No decrease in total cell number or TdTom+ Gli1+ cells in ablated mice</vt:lpstr>
      <vt:lpstr>Characterizing the single cell transcriptome of in-stent restenosis  </vt:lpstr>
      <vt:lpstr>QC Stented sample</vt:lpstr>
      <vt:lpstr>Stented sample</vt:lpstr>
      <vt:lpstr>PowerPoint-presentatie</vt:lpstr>
      <vt:lpstr>Gene markers &amp; TF</vt:lpstr>
      <vt:lpstr>QC sham sample</vt:lpstr>
      <vt:lpstr>Sham sample</vt:lpstr>
      <vt:lpstr>PowerPoint-presentatie</vt:lpstr>
      <vt:lpstr>Gene markers &amp; TF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     heatmap up DE genes                         Top10 Go</vt:lpstr>
      <vt:lpstr>Volcano plots per cluster up in Stent vs control</vt:lpstr>
      <vt:lpstr>Further analysis</vt:lpstr>
      <vt:lpstr>Acknowledgements</vt:lpstr>
      <vt:lpstr>Remaining cells stain positive for immune markers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Halder, Maurice (Stud. FHML / Alumni)</dc:creator>
  <cp:keywords/>
  <dc:description/>
  <cp:lastModifiedBy>Halder, Maurice (Stud. FHML / Alumni)</cp:lastModifiedBy>
  <cp:revision>86</cp:revision>
  <dcterms:created xsi:type="dcterms:W3CDTF">2020-08-10T10:24:53Z</dcterms:created>
  <dcterms:modified xsi:type="dcterms:W3CDTF">2020-10-15T09:33:16Z</dcterms:modified>
  <cp:category/>
</cp:coreProperties>
</file>